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7" r:id="rId2"/>
    <p:sldId id="306" r:id="rId3"/>
    <p:sldId id="301" r:id="rId4"/>
    <p:sldId id="302" r:id="rId5"/>
    <p:sldId id="287" r:id="rId6"/>
    <p:sldId id="296" r:id="rId7"/>
    <p:sldId id="289" r:id="rId8"/>
    <p:sldId id="295" r:id="rId9"/>
    <p:sldId id="294" r:id="rId10"/>
    <p:sldId id="298" r:id="rId11"/>
    <p:sldId id="300" r:id="rId12"/>
    <p:sldId id="303" r:id="rId13"/>
    <p:sldId id="304" r:id="rId14"/>
    <p:sldId id="305" r:id="rId15"/>
    <p:sldId id="299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FE6F7"/>
    <a:srgbClr val="E8EEF7"/>
    <a:srgbClr val="7F7F7F"/>
    <a:srgbClr val="BFD3E7"/>
    <a:srgbClr val="3F73A7"/>
    <a:srgbClr val="6F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2275D-B024-4F5D-8669-D8A291A4BEC5}" type="datetimeFigureOut">
              <a:rPr lang="ko-KR" altLang="en-US" smtClean="0"/>
              <a:t>2024-07-11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D5504-D0AA-4899-959A-1F44740AF8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970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6363" y="1154113"/>
            <a:ext cx="4154487" cy="31162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9042" indent="-288093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52373" indent="-23047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13322" indent="-23047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74271" indent="-23047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35220" indent="-2304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96169" indent="-2304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57118" indent="-2304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918067" indent="-2304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D2F76F29-6558-473C-964B-5B15DC4A48F0}" type="slidenum">
              <a:rPr lang="ko-KR" altLang="en-US"/>
              <a:pPr eaLnBrk="1" hangingPunct="1"/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6086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C960F-8714-45C5-BC97-F8A82F71B8E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2024-07-11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8C354-386E-4AFC-9159-8DA059B29EB8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57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양쪽 모서리가 둥근 사각형 14"/>
          <p:cNvSpPr/>
          <p:nvPr userDrawn="1"/>
        </p:nvSpPr>
        <p:spPr>
          <a:xfrm rot="5400000">
            <a:off x="8324108" y="-13037"/>
            <a:ext cx="511200" cy="1128584"/>
          </a:xfrm>
          <a:prstGeom prst="round2SameRect">
            <a:avLst>
              <a:gd name="adj1" fmla="val 0"/>
              <a:gd name="adj2" fmla="val 48344"/>
            </a:avLst>
          </a:prstGeom>
          <a:solidFill>
            <a:srgbClr val="3F7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1" name="양쪽 모서리가 둥근 사각형 10"/>
          <p:cNvSpPr/>
          <p:nvPr userDrawn="1"/>
        </p:nvSpPr>
        <p:spPr>
          <a:xfrm rot="5400000">
            <a:off x="3704005" y="-3408349"/>
            <a:ext cx="511200" cy="791920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8750423" y="6583485"/>
            <a:ext cx="385762" cy="266700"/>
          </a:xfrm>
          <a:prstGeom prst="rect">
            <a:avLst/>
          </a:prstGeom>
        </p:spPr>
        <p:txBody>
          <a:bodyPr lIns="104306" tIns="52153" rIns="104306" bIns="52153" anchor="ctr"/>
          <a:lstStyle>
            <a:lvl1pPr algn="l">
              <a:defRPr lang="ko-KR" altLang="en-US" sz="1000" b="1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43056">
              <a:defRPr/>
            </a:pPr>
            <a:fld id="{31B1D535-8B43-4A09-B33A-E1647FCFB0F8}" type="slidenum">
              <a:rPr lang="en-US" altLang="ko-KR">
                <a:solidFill>
                  <a:prstClr val="black">
                    <a:lumMod val="50000"/>
                    <a:lumOff val="50000"/>
                  </a:prstClr>
                </a:solidFill>
              </a:rPr>
              <a:pPr algn="ctr" defTabSz="1043056"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" y="6600824"/>
            <a:ext cx="1133474" cy="257175"/>
          </a:xfrm>
        </p:spPr>
        <p:txBody>
          <a:bodyPr anchor="ctr"/>
          <a:lstStyle>
            <a:lvl1pPr>
              <a:buNone/>
              <a:defRPr sz="1000" b="1">
                <a:solidFill>
                  <a:schemeClr val="accent1"/>
                </a:solidFill>
                <a:latin typeface="+mn-ea"/>
                <a:ea typeface="+mn-ea"/>
              </a:defRPr>
            </a:lvl1pPr>
            <a:lvl5pPr>
              <a:defRPr/>
            </a:lvl5pPr>
          </a:lstStyle>
          <a:p>
            <a:pPr lvl="0"/>
            <a:r>
              <a:rPr lang="en-US" altLang="ko-KR" dirty="0"/>
              <a:t>logo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381000" y="361950"/>
            <a:ext cx="6210300" cy="428625"/>
          </a:xfrm>
        </p:spPr>
        <p:txBody>
          <a:bodyPr anchor="t"/>
          <a:lstStyle>
            <a:lvl1pPr>
              <a:buNone/>
              <a:defRPr sz="20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altLang="ko-KR" dirty="0"/>
              <a:t>1-1 Your text here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7" hasCustomPrompt="1"/>
          </p:nvPr>
        </p:nvSpPr>
        <p:spPr>
          <a:xfrm>
            <a:off x="3162300" y="6600825"/>
            <a:ext cx="2819400" cy="257175"/>
          </a:xfrm>
        </p:spPr>
        <p:txBody>
          <a:bodyPr anchor="ctr"/>
          <a:lstStyle>
            <a:lvl1pPr algn="ctr">
              <a:buNone/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www.bizforms.co.kr</a:t>
            </a:r>
            <a:endParaRPr lang="ko-KR" altLang="en-US" dirty="0"/>
          </a:p>
        </p:txBody>
      </p:sp>
      <p:sp>
        <p:nvSpPr>
          <p:cNvPr id="16" name="직사각형 15"/>
          <p:cNvSpPr/>
          <p:nvPr userDrawn="1"/>
        </p:nvSpPr>
        <p:spPr>
          <a:xfrm>
            <a:off x="8820150" y="6800850"/>
            <a:ext cx="252000" cy="1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884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A9B3E-4F3F-4F1D-9781-81986187EF3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2024-07-11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4280D-04F9-4BAA-BBB4-2112BB9954B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9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425F3C8-1C72-41E8-BB35-5D1065F46194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2024-07-11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0AD690B-7B84-432B-BF4B-43D2C7B2EE1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933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emf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3" y="43933"/>
            <a:ext cx="184731" cy="36933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3317" name="직사각형 10"/>
          <p:cNvSpPr>
            <a:spLocks noChangeArrowheads="1"/>
          </p:cNvSpPr>
          <p:nvPr/>
        </p:nvSpPr>
        <p:spPr bwMode="auto">
          <a:xfrm>
            <a:off x="8027991" y="6381750"/>
            <a:ext cx="720725" cy="28733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9" name="제목 21"/>
          <p:cNvSpPr>
            <a:spLocks noGrp="1"/>
          </p:cNvSpPr>
          <p:nvPr>
            <p:ph type="ctrTitle"/>
          </p:nvPr>
        </p:nvSpPr>
        <p:spPr>
          <a:xfrm>
            <a:off x="0" y="3884959"/>
            <a:ext cx="9144000" cy="61487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ko-KR" altLang="en-US" sz="2400" b="1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혁신제품</a:t>
            </a:r>
            <a:r>
              <a:rPr lang="en-US" altLang="ko-KR" sz="2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b="1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침몰선박자동위치표시장치</a:t>
            </a:r>
            <a:r>
              <a:rPr lang="en-US" altLang="ko-KR" sz="2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소개</a:t>
            </a:r>
            <a:endParaRPr lang="ko-KR" altLang="en-US" sz="24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직사각형 6">
            <a:extLst>
              <a:ext uri="{FF2B5EF4-FFF2-40B4-BE49-F238E27FC236}">
                <a16:creationId xmlns:a16="http://schemas.microsoft.com/office/drawing/2014/main" id="{EF4CB280-A27F-4FDE-A729-5C27B2EA0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006" y="4794458"/>
            <a:ext cx="26939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07. 10 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255" y="5935663"/>
            <a:ext cx="171842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7566"/>
            <a:ext cx="9144000" cy="386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67305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1</a:t>
            </a:r>
            <a:r>
              <a:rPr lang="en-US" altLang="ko-KR" dirty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회사 소개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603908"/>
              </p:ext>
            </p:extLst>
          </p:nvPr>
        </p:nvGraphicFramePr>
        <p:xfrm>
          <a:off x="467544" y="1052736"/>
          <a:ext cx="8201767" cy="5373228"/>
        </p:xfrm>
        <a:graphic>
          <a:graphicData uri="http://schemas.openxmlformats.org/drawingml/2006/table">
            <a:tbl>
              <a:tblPr/>
              <a:tblGrid>
                <a:gridCol w="2750874">
                  <a:extLst>
                    <a:ext uri="{9D8B030D-6E8A-4147-A177-3AD203B41FA5}">
                      <a16:colId xmlns:a16="http://schemas.microsoft.com/office/drawing/2014/main" val="2289535758"/>
                    </a:ext>
                  </a:extLst>
                </a:gridCol>
                <a:gridCol w="5450893">
                  <a:extLst>
                    <a:ext uri="{9D8B030D-6E8A-4147-A177-3AD203B41FA5}">
                      <a16:colId xmlns:a16="http://schemas.microsoft.com/office/drawing/2014/main" val="2453468920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회사명 </a:t>
                      </a:r>
                      <a:r>
                        <a:rPr lang="en-US" altLang="ko-KR" sz="1400" b="1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400" b="1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자본금</a:t>
                      </a:r>
                      <a:endParaRPr lang="ko-KR" altLang="en-US" sz="1400" b="1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682" marR="10682" marT="10682" marB="10682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㈜아이플러스원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자본금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억원</a:t>
                      </a:r>
                      <a:endParaRPr lang="ko-KR" altLang="en-US" sz="1400" b="0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682" marR="10682" marT="10682" marB="1068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0763092"/>
                  </a:ext>
                </a:extLst>
              </a:tr>
              <a:tr h="3286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사업</a:t>
                      </a:r>
                      <a:r>
                        <a:rPr lang="ko-KR" altLang="en-US" sz="1400" b="1" kern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분야</a:t>
                      </a:r>
                      <a:endParaRPr lang="ko-KR" altLang="en-US" sz="1400" b="1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682" marR="10682" marT="10682" marB="10682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연구개발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학술연구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해양엔지니어링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해양안전제품제조 등</a:t>
                      </a:r>
                      <a:endParaRPr lang="ko-KR" altLang="en-US" sz="1400" b="0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682" marR="10682" marT="10682" marB="1068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19883585"/>
                  </a:ext>
                </a:extLst>
              </a:tr>
              <a:tr h="3286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설립년도</a:t>
                      </a:r>
                      <a:r>
                        <a:rPr lang="ko-KR" altLang="en-US" sz="1400" b="1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1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400" b="1" kern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근무인원</a:t>
                      </a:r>
                      <a:endParaRPr lang="ko-KR" altLang="en-US" sz="1400" b="1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682" marR="10682" marT="10682" marB="10682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2016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/ 6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박사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2,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석사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 </a:t>
                      </a:r>
                      <a:r>
                        <a:rPr lang="ko-KR" altLang="en-US" sz="1400" b="0" kern="0" cap="none" spc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특급기술자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기사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1)</a:t>
                      </a:r>
                      <a:endParaRPr lang="ko-KR" altLang="en-US" sz="1400" b="0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682" marR="10682" marT="10682" marB="1068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083612"/>
                  </a:ext>
                </a:extLst>
              </a:tr>
              <a:tr h="3614840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주요 연혁</a:t>
                      </a:r>
                      <a:endParaRPr lang="ko-KR" altLang="en-US" sz="1400" b="1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2016. 01. 01.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회사 설립 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연구소 기업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한국해대기술지주회사 소속 자회사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0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2016. 01. 27.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기업 부설연구소 설립</a:t>
                      </a: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2016. 02. 23.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과학기술정보통신부 </a:t>
                      </a:r>
                      <a:r>
                        <a:rPr lang="ko-KR" altLang="en-US" sz="1400" b="0" kern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연구소기업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등록</a:t>
                      </a: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2016. 05. 26.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벤처기업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지정</a:t>
                      </a:r>
                      <a:endParaRPr lang="en-US" altLang="ko-KR" sz="1400" b="0" kern="0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2017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. 12. 31.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대한민국 신기술 지정</a:t>
                      </a: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2018.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04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27. ISO 9001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인증</a:t>
                      </a: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2018.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08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22.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과학기술정보통신부 연구개발서비스업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신고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주문연구사업자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0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2018. 09. 08.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소프트웨어사업자 신고 </a:t>
                      </a:r>
                      <a:endParaRPr lang="en-US" altLang="ko-KR" sz="1400" b="0" kern="0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2019. 11. 18.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조달청 </a:t>
                      </a:r>
                      <a:r>
                        <a:rPr lang="ko-KR" altLang="en-US" sz="1400" b="0" kern="0" cap="none" spc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혁신제품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 지정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</a:rPr>
                        <a:t>(Enhanced Radar Beacon)</a:t>
                      </a: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2021. 06. 29.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해양엔지니어링 사업</a:t>
                      </a:r>
                      <a:r>
                        <a:rPr lang="ko-KR" altLang="en-US" sz="1600" b="1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1400" b="0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등록</a:t>
                      </a:r>
                      <a:endParaRPr lang="en-US" altLang="ko-KR" sz="1400" b="0" kern="1200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panose="020B0604000101010101" pitchFamily="50" charset="-127"/>
                      </a:endParaRP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1200" cap="none" spc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2022. 08. 01. </a:t>
                      </a:r>
                      <a:r>
                        <a:rPr lang="ko-KR" altLang="en-US" sz="1400" b="0" kern="1200" cap="none" spc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조달청 우수제품 지정 </a:t>
                      </a:r>
                      <a:r>
                        <a:rPr lang="en-US" altLang="ko-KR" sz="1400" b="0" kern="1200" cap="none" spc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(e-Racon)</a:t>
                      </a: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1200" cap="none" spc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2023. 10. 05. </a:t>
                      </a:r>
                      <a:r>
                        <a:rPr lang="ko-KR" altLang="en-US" sz="1400" b="0" kern="1200" cap="none" spc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조달청 </a:t>
                      </a:r>
                      <a:r>
                        <a:rPr lang="ko-KR" altLang="en-US" sz="1400" b="0" kern="1200" cap="none" spc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혁신제품</a:t>
                      </a:r>
                      <a:r>
                        <a:rPr lang="ko-KR" altLang="en-US" sz="1400" b="0" kern="1200" cap="none" spc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 지정 </a:t>
                      </a:r>
                      <a:r>
                        <a:rPr lang="en-US" altLang="ko-KR" sz="1400" b="0" kern="1200" cap="none" spc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1400" b="0" kern="1200" cap="none" spc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침몰선박자동위치표시장치</a:t>
                      </a:r>
                      <a:r>
                        <a:rPr lang="en-US" altLang="ko-KR" sz="1400" b="0" kern="1200" cap="none" spc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함초롬돋움" panose="020B0604000101010101" pitchFamily="50" charset="-127"/>
                        </a:rPr>
                        <a:t>)</a:t>
                      </a:r>
                      <a:endParaRPr lang="ko-KR" altLang="en-US" sz="1400" b="0" kern="0" cap="none" spc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2016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01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∼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2024.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현재 정부 연구 개발사업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수행 </a:t>
                      </a:r>
                    </a:p>
                    <a:p>
                      <a:pPr marL="461963" marR="0" indent="-2857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2016. 01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∼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2024.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현재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발명특허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건 </a:t>
                      </a:r>
                      <a:r>
                        <a:rPr lang="ko-KR" altLang="en-US" sz="1400" b="0" kern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등록</a:t>
                      </a:r>
                      <a:r>
                        <a:rPr lang="en-US" altLang="ko-KR" sz="1400" b="0" kern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건 출원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소프트웨어 저작권 </a:t>
                      </a:r>
                      <a:r>
                        <a:rPr lang="en-US" altLang="ko-KR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400" b="0" kern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</a:t>
                      </a:r>
                      <a:r>
                        <a:rPr lang="ko-KR" altLang="en-US" sz="1400" b="0" kern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등</a:t>
                      </a:r>
                      <a:endParaRPr lang="ko-KR" altLang="en-US" sz="1400" b="0" kern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682" marR="10682" marT="10682" marB="10682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84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10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2. </a:t>
            </a:r>
            <a:r>
              <a:rPr lang="ko-KR" altLang="en-US" dirty="0" smtClean="0">
                <a:latin typeface="+mn-ea"/>
              </a:rPr>
              <a:t>개발 배경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393470" y="980768"/>
            <a:ext cx="82629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r>
              <a:rPr lang="en-US" altLang="ko-KR" sz="16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♧ </a:t>
            </a:r>
            <a:r>
              <a:rPr lang="ko-KR" altLang="en-US" sz="1600" dirty="0" err="1" smtClean="0">
                <a:latin typeface="+mn-ea"/>
              </a:rPr>
              <a:t>세월호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ko-KR" altLang="en-US" sz="1600" dirty="0">
                <a:latin typeface="+mn-ea"/>
              </a:rPr>
              <a:t>사고 이후 해양사고 안전관리를 강화하고 있으나 해양사고는 </a:t>
            </a:r>
            <a:r>
              <a:rPr lang="en-US" altLang="ko-KR" sz="1600" dirty="0">
                <a:latin typeface="+mn-ea"/>
              </a:rPr>
              <a:t>2014</a:t>
            </a:r>
            <a:r>
              <a:rPr lang="ko-KR" altLang="en-US" sz="1600" dirty="0">
                <a:latin typeface="+mn-ea"/>
              </a:rPr>
              <a:t>년 </a:t>
            </a:r>
            <a:r>
              <a:rPr lang="en-US" altLang="ko-KR" sz="1600" dirty="0">
                <a:latin typeface="+mn-ea"/>
              </a:rPr>
              <a:t>1,330</a:t>
            </a:r>
            <a:r>
              <a:rPr lang="ko-KR" altLang="en-US" sz="1600" dirty="0" smtClean="0">
                <a:latin typeface="+mn-ea"/>
              </a:rPr>
              <a:t>건        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  </a:t>
            </a:r>
            <a:r>
              <a:rPr lang="ko-KR" altLang="en-US" sz="1600" dirty="0" smtClean="0">
                <a:latin typeface="+mn-ea"/>
              </a:rPr>
              <a:t>에서 </a:t>
            </a:r>
            <a:r>
              <a:rPr lang="en-US" altLang="ko-KR" sz="1600" dirty="0">
                <a:latin typeface="+mn-ea"/>
              </a:rPr>
              <a:t>2022</a:t>
            </a:r>
            <a:r>
              <a:rPr lang="ko-KR" altLang="en-US" sz="1600" dirty="0">
                <a:latin typeface="+mn-ea"/>
              </a:rPr>
              <a:t>년 </a:t>
            </a:r>
            <a:r>
              <a:rPr lang="en-US" altLang="ko-KR" sz="1600" dirty="0">
                <a:latin typeface="+mn-ea"/>
              </a:rPr>
              <a:t>2,863</a:t>
            </a:r>
            <a:r>
              <a:rPr lang="ko-KR" altLang="en-US" sz="1600" dirty="0">
                <a:latin typeface="+mn-ea"/>
              </a:rPr>
              <a:t>건이며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>
                <a:latin typeface="+mn-ea"/>
              </a:rPr>
              <a:t>이중 선박침몰사고 발생 건수 역시 </a:t>
            </a:r>
            <a:r>
              <a:rPr lang="en-US" altLang="ko-KR" sz="1600" dirty="0">
                <a:latin typeface="+mn-ea"/>
              </a:rPr>
              <a:t>2014</a:t>
            </a:r>
            <a:r>
              <a:rPr lang="ko-KR" altLang="en-US" sz="1600" dirty="0">
                <a:latin typeface="+mn-ea"/>
              </a:rPr>
              <a:t>년 </a:t>
            </a:r>
            <a:r>
              <a:rPr lang="en-US" altLang="ko-KR" sz="1600" dirty="0">
                <a:latin typeface="+mn-ea"/>
              </a:rPr>
              <a:t>19</a:t>
            </a:r>
            <a:r>
              <a:rPr lang="ko-KR" altLang="en-US" sz="1600" dirty="0">
                <a:latin typeface="+mn-ea"/>
              </a:rPr>
              <a:t>건에서 </a:t>
            </a:r>
            <a:r>
              <a:rPr lang="en-US" altLang="ko-KR" sz="1600" dirty="0" smtClean="0">
                <a:latin typeface="+mn-ea"/>
              </a:rPr>
              <a:t>2020  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  </a:t>
            </a:r>
            <a:r>
              <a:rPr lang="ko-KR" altLang="en-US" sz="1600" dirty="0" smtClean="0">
                <a:latin typeface="+mn-ea"/>
              </a:rPr>
              <a:t>년 </a:t>
            </a:r>
            <a:r>
              <a:rPr lang="en-US" altLang="ko-KR" sz="1600" dirty="0">
                <a:latin typeface="+mn-ea"/>
              </a:rPr>
              <a:t>69</a:t>
            </a:r>
            <a:r>
              <a:rPr lang="ko-KR" altLang="en-US" sz="1600" dirty="0">
                <a:latin typeface="+mn-ea"/>
              </a:rPr>
              <a:t>건</a:t>
            </a:r>
            <a:r>
              <a:rPr lang="en-US" altLang="ko-KR" sz="1600" dirty="0">
                <a:latin typeface="+mn-ea"/>
              </a:rPr>
              <a:t>, 2021</a:t>
            </a:r>
            <a:r>
              <a:rPr lang="ko-KR" altLang="en-US" sz="1600" dirty="0">
                <a:latin typeface="+mn-ea"/>
              </a:rPr>
              <a:t>년 </a:t>
            </a:r>
            <a:r>
              <a:rPr lang="en-US" altLang="ko-KR" sz="1600" dirty="0">
                <a:latin typeface="+mn-ea"/>
              </a:rPr>
              <a:t>54</a:t>
            </a:r>
            <a:r>
              <a:rPr lang="ko-KR" altLang="en-US" sz="1600" dirty="0">
                <a:latin typeface="+mn-ea"/>
              </a:rPr>
              <a:t>건</a:t>
            </a:r>
            <a:r>
              <a:rPr lang="en-US" altLang="ko-KR" sz="1600" dirty="0">
                <a:latin typeface="+mn-ea"/>
              </a:rPr>
              <a:t>, 2022</a:t>
            </a:r>
            <a:r>
              <a:rPr lang="ko-KR" altLang="en-US" sz="1600" dirty="0">
                <a:latin typeface="+mn-ea"/>
              </a:rPr>
              <a:t>년 </a:t>
            </a:r>
            <a:r>
              <a:rPr lang="en-US" altLang="ko-KR" sz="1600" dirty="0">
                <a:latin typeface="+mn-ea"/>
              </a:rPr>
              <a:t>30</a:t>
            </a:r>
            <a:r>
              <a:rPr lang="ko-KR" altLang="en-US" sz="1600" dirty="0" smtClean="0">
                <a:latin typeface="+mn-ea"/>
              </a:rPr>
              <a:t>건으로 증가 추세</a:t>
            </a:r>
            <a:endParaRPr lang="ko-KR" altLang="en-US" sz="1600" kern="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2195799" y="2781595"/>
          <a:ext cx="4251198" cy="279654"/>
        </p:xfrm>
        <a:graphic>
          <a:graphicData uri="http://schemas.openxmlformats.org/drawingml/2006/table">
            <a:tbl>
              <a:tblPr/>
              <a:tblGrid>
                <a:gridCol w="4251198">
                  <a:extLst>
                    <a:ext uri="{9D8B030D-6E8A-4147-A177-3AD203B41FA5}">
                      <a16:colId xmlns:a16="http://schemas.microsoft.com/office/drawing/2014/main" val="24723092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380648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95736" y="278092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87602400" descr="EMB00006dfc0d9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68357"/>
            <a:ext cx="6768752" cy="36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6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2. </a:t>
            </a:r>
            <a:r>
              <a:rPr lang="ko-KR" altLang="en-US" dirty="0" smtClean="0">
                <a:latin typeface="+mn-ea"/>
              </a:rPr>
              <a:t>개발 배경 </a:t>
            </a:r>
            <a:r>
              <a:rPr lang="en-US" altLang="ko-KR" b="0" dirty="0" smtClean="0">
                <a:latin typeface="+mn-ea"/>
              </a:rPr>
              <a:t>(</a:t>
            </a:r>
            <a:r>
              <a:rPr lang="ko-KR" altLang="en-US" b="0" kern="0" dirty="0" smtClean="0">
                <a:solidFill>
                  <a:srgbClr val="000000"/>
                </a:solidFill>
              </a:rPr>
              <a:t>선박 </a:t>
            </a:r>
            <a:r>
              <a:rPr lang="ko-KR" altLang="en-US" b="0" kern="0" dirty="0">
                <a:solidFill>
                  <a:srgbClr val="000000"/>
                </a:solidFill>
              </a:rPr>
              <a:t>주요 침몰 사고 </a:t>
            </a:r>
            <a:r>
              <a:rPr lang="ko-KR" altLang="en-US" b="0" kern="0" dirty="0" smtClean="0">
                <a:solidFill>
                  <a:srgbClr val="000000"/>
                </a:solidFill>
              </a:rPr>
              <a:t>현황</a:t>
            </a:r>
            <a:r>
              <a:rPr lang="en-US" altLang="ko-KR" b="0" kern="0" dirty="0" smtClean="0">
                <a:solidFill>
                  <a:srgbClr val="000000"/>
                </a:solidFill>
              </a:rPr>
              <a:t>)</a:t>
            </a:r>
            <a:endParaRPr lang="en-US" altLang="ko-KR" b="0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95736" y="278092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956492"/>
              </p:ext>
            </p:extLst>
          </p:nvPr>
        </p:nvGraphicFramePr>
        <p:xfrm>
          <a:off x="683568" y="1124744"/>
          <a:ext cx="7931372" cy="4678431"/>
        </p:xfrm>
        <a:graphic>
          <a:graphicData uri="http://schemas.openxmlformats.org/drawingml/2006/table">
            <a:tbl>
              <a:tblPr/>
              <a:tblGrid>
                <a:gridCol w="1982842">
                  <a:extLst>
                    <a:ext uri="{9D8B030D-6E8A-4147-A177-3AD203B41FA5}">
                      <a16:colId xmlns:a16="http://schemas.microsoft.com/office/drawing/2014/main" val="2467328197"/>
                    </a:ext>
                  </a:extLst>
                </a:gridCol>
                <a:gridCol w="1285708">
                  <a:extLst>
                    <a:ext uri="{9D8B030D-6E8A-4147-A177-3AD203B41FA5}">
                      <a16:colId xmlns:a16="http://schemas.microsoft.com/office/drawing/2014/main" val="981572408"/>
                    </a:ext>
                  </a:extLst>
                </a:gridCol>
                <a:gridCol w="1315091">
                  <a:extLst>
                    <a:ext uri="{9D8B030D-6E8A-4147-A177-3AD203B41FA5}">
                      <a16:colId xmlns:a16="http://schemas.microsoft.com/office/drawing/2014/main" val="28165465"/>
                    </a:ext>
                  </a:extLst>
                </a:gridCol>
                <a:gridCol w="2012228">
                  <a:extLst>
                    <a:ext uri="{9D8B030D-6E8A-4147-A177-3AD203B41FA5}">
                      <a16:colId xmlns:a16="http://schemas.microsoft.com/office/drawing/2014/main" val="3162887142"/>
                    </a:ext>
                  </a:extLst>
                </a:gridCol>
                <a:gridCol w="1335503">
                  <a:extLst>
                    <a:ext uri="{9D8B030D-6E8A-4147-A177-3AD203B41FA5}">
                      <a16:colId xmlns:a16="http://schemas.microsoft.com/office/drawing/2014/main" val="3080820022"/>
                    </a:ext>
                  </a:extLst>
                </a:gridCol>
              </a:tblGrid>
              <a:tr h="3940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선명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사고발생일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사고 내용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피해내용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비고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979110"/>
                  </a:ext>
                </a:extLst>
              </a:tr>
              <a:tr h="394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한일호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(140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1967. 01. 14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충돌 후 침몰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93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사망 실종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여객선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569291"/>
                  </a:ext>
                </a:extLst>
              </a:tr>
              <a:tr h="394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남영호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(362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1970. 12. 15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전복 후 침몰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323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사망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여객선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644465"/>
                  </a:ext>
                </a:extLst>
              </a:tr>
              <a:tr h="394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한성호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(68.76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1973. 01. 25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침몰 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95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사망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여객선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661627"/>
                  </a:ext>
                </a:extLst>
              </a:tr>
              <a:tr h="394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YTL30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정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(120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1974. 02. 22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침몰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159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사망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해군 함정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476459"/>
                  </a:ext>
                </a:extLst>
              </a:tr>
              <a:tr h="394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극동호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(24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1987. 6. 16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화재 후 침몰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사망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29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부상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유람선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857329"/>
                  </a:ext>
                </a:extLst>
              </a:tr>
              <a:tr h="394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서해훼리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(110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1993. 10. 10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전복 후 침몰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292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사망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여객선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84350"/>
                  </a:ext>
                </a:extLst>
              </a:tr>
              <a:tr h="56587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천안함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군 함정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2010.03. 26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피격 후 침몰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46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전사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3.28 </a:t>
                      </a: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침몰위치발견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952150"/>
                  </a:ext>
                </a:extLst>
              </a:tr>
              <a:tr h="394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세월호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(6,825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2014. 4. 16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전복 후 침몰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295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사망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실종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여객선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309549"/>
                  </a:ext>
                </a:extLst>
              </a:tr>
              <a:tr h="394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501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오룡호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(1,753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2014. 12.01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침몰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27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사망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실존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어선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849904"/>
                  </a:ext>
                </a:extLst>
              </a:tr>
              <a:tr h="56587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4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스텔라데이지호</a:t>
                      </a:r>
                      <a:r>
                        <a:rPr lang="en-US" altLang="ko-KR" sz="1400" kern="0" spc="-4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(14</a:t>
                      </a:r>
                      <a:r>
                        <a:rPr lang="ko-KR" altLang="en-US" sz="1400" kern="0" spc="-4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만톤</a:t>
                      </a:r>
                      <a:r>
                        <a:rPr lang="en-US" altLang="ko-KR" sz="1400" kern="0" spc="-4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2017. 03.31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침몰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22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 실종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사망 추정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2019. 02. 17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침몰위치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발견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121698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83568" y="5983455"/>
            <a:ext cx="79313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400" dirty="0" smtClean="0"/>
              <a:t>24. 2. 16 </a:t>
            </a:r>
            <a:r>
              <a:rPr lang="ko-KR" altLang="en-US" sz="1400" dirty="0" smtClean="0"/>
              <a:t>제주부근에서 </a:t>
            </a:r>
            <a:r>
              <a:rPr lang="ko-KR" altLang="en-US" sz="1400" dirty="0" err="1" smtClean="0"/>
              <a:t>금양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호 침몰</a:t>
            </a:r>
            <a:r>
              <a:rPr lang="en-US" altLang="ko-KR" sz="1400" dirty="0" smtClean="0"/>
              <a:t>(11</a:t>
            </a:r>
            <a:r>
              <a:rPr lang="ko-KR" altLang="en-US" sz="1400" dirty="0" smtClean="0"/>
              <a:t>명 구조</a:t>
            </a:r>
            <a:r>
              <a:rPr lang="en-US" altLang="ko-KR" sz="1400" dirty="0" smtClean="0"/>
              <a:t>), 2. 17. </a:t>
            </a:r>
            <a:r>
              <a:rPr lang="ko-KR" altLang="en-US" sz="1400" dirty="0" smtClean="0"/>
              <a:t>완도 화물선</a:t>
            </a:r>
            <a:r>
              <a:rPr lang="en-US" altLang="ko-KR" sz="1400" dirty="0" smtClean="0"/>
              <a:t>, LNG</a:t>
            </a:r>
            <a:r>
              <a:rPr lang="ko-KR" altLang="en-US" sz="1400" dirty="0" smtClean="0"/>
              <a:t>선 충돌 </a:t>
            </a:r>
            <a:r>
              <a:rPr lang="en-US" altLang="ko-KR" sz="1400" dirty="0" smtClean="0"/>
              <a:t>77</a:t>
            </a:r>
            <a:r>
              <a:rPr lang="ko-KR" altLang="en-US" sz="1400" dirty="0" smtClean="0"/>
              <a:t>명 구조</a:t>
            </a:r>
            <a:endParaRPr lang="en-US" altLang="ko-KR" sz="1400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400" dirty="0" smtClean="0"/>
              <a:t>24. 3. 14 </a:t>
            </a:r>
            <a:r>
              <a:rPr lang="ko-KR" altLang="en-US" sz="1400" dirty="0" smtClean="0"/>
              <a:t>통영</a:t>
            </a:r>
            <a:r>
              <a:rPr lang="en-US" altLang="ko-KR" sz="1400" dirty="0"/>
              <a:t> 139t</a:t>
            </a:r>
            <a:r>
              <a:rPr lang="ko-KR" altLang="en-US" sz="1400" dirty="0"/>
              <a:t>급 </a:t>
            </a:r>
            <a:r>
              <a:rPr lang="ko-KR" altLang="en-US" sz="1400" dirty="0" smtClean="0"/>
              <a:t>저인망 어선 침몰 </a:t>
            </a:r>
            <a:r>
              <a:rPr lang="en-US" altLang="ko-KR" sz="1400" dirty="0" smtClean="0"/>
              <a:t>(11</a:t>
            </a:r>
            <a:r>
              <a:rPr lang="ko-KR" altLang="en-US" sz="1400" dirty="0" smtClean="0"/>
              <a:t>명 승선</a:t>
            </a:r>
            <a:r>
              <a:rPr lang="en-US" altLang="ko-KR" sz="1400" dirty="0" smtClean="0"/>
              <a:t>, 10</a:t>
            </a:r>
            <a:r>
              <a:rPr lang="ko-KR" altLang="en-US" sz="1400" dirty="0" err="1" smtClean="0"/>
              <a:t>명구조</a:t>
            </a:r>
            <a:r>
              <a:rPr lang="en-US" altLang="ko-KR" sz="1400" dirty="0" smtClean="0"/>
              <a:t>, 3</a:t>
            </a:r>
            <a:r>
              <a:rPr lang="ko-KR" altLang="en-US" sz="1400" dirty="0" smtClean="0"/>
              <a:t>명 사망</a:t>
            </a:r>
            <a:r>
              <a:rPr lang="en-US" altLang="ko-KR" sz="1400" dirty="0" smtClean="0"/>
              <a:t>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400" dirty="0" smtClean="0"/>
              <a:t>24. 3. 09 </a:t>
            </a:r>
            <a:r>
              <a:rPr lang="ko-KR" altLang="en-US" sz="1400" dirty="0" smtClean="0"/>
              <a:t>통영 해상 </a:t>
            </a:r>
            <a:r>
              <a:rPr lang="en-US" altLang="ko-KR" sz="1400" dirty="0" smtClean="0"/>
              <a:t>20</a:t>
            </a:r>
            <a:r>
              <a:rPr lang="ko-KR" altLang="en-US" sz="1400" dirty="0" err="1" smtClean="0"/>
              <a:t>톤급</a:t>
            </a:r>
            <a:r>
              <a:rPr lang="ko-KR" altLang="en-US" sz="1400" dirty="0" smtClean="0"/>
              <a:t> 어선 </a:t>
            </a:r>
            <a:r>
              <a:rPr lang="en-US" altLang="ko-KR" sz="1400" dirty="0" smtClean="0"/>
              <a:t>(9</a:t>
            </a:r>
            <a:r>
              <a:rPr lang="ko-KR" altLang="en-US" sz="1400" dirty="0" smtClean="0"/>
              <a:t>명 승선</a:t>
            </a:r>
            <a:r>
              <a:rPr lang="en-US" altLang="ko-KR" sz="1400" dirty="0" smtClean="0"/>
              <a:t>, 4</a:t>
            </a:r>
            <a:r>
              <a:rPr lang="ko-KR" altLang="en-US" sz="1400" dirty="0" smtClean="0"/>
              <a:t>명 사망</a:t>
            </a:r>
            <a:r>
              <a:rPr lang="en-US" altLang="ko-KR" sz="1400" dirty="0" smtClean="0"/>
              <a:t>, 5</a:t>
            </a:r>
            <a:r>
              <a:rPr lang="ko-KR" altLang="en-US" sz="1400" dirty="0" smtClean="0"/>
              <a:t>명 실종</a:t>
            </a:r>
            <a:r>
              <a:rPr lang="en-US" altLang="ko-KR" sz="1400" dirty="0" smtClean="0"/>
              <a:t>) 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9605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 3. </a:t>
            </a:r>
            <a:r>
              <a:rPr lang="ko-KR" altLang="en-US" dirty="0" err="1" smtClean="0">
                <a:latin typeface="+mn-ea"/>
              </a:rPr>
              <a:t>혁신제품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err="1" smtClean="0">
                <a:latin typeface="+mn-ea"/>
              </a:rPr>
              <a:t>침몰선박자동위치표시장치</a:t>
            </a:r>
            <a:r>
              <a:rPr lang="en-US" altLang="ko-KR" dirty="0" smtClean="0">
                <a:latin typeface="+mn-ea"/>
              </a:rPr>
              <a:t>)</a:t>
            </a:r>
            <a:r>
              <a:rPr lang="ko-KR" altLang="en-US" dirty="0" smtClean="0">
                <a:latin typeface="+mn-ea"/>
              </a:rPr>
              <a:t> 소개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420137" y="912594"/>
            <a:ext cx="82629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r>
              <a:rPr lang="en-US" altLang="ko-KR" sz="1600" kern="0" dirty="0" smtClean="0">
                <a:solidFill>
                  <a:srgbClr val="000000"/>
                </a:solidFill>
              </a:rPr>
              <a:t>♧ </a:t>
            </a:r>
            <a:r>
              <a:rPr lang="ko-KR" altLang="en-US" sz="1600" kern="0" dirty="0" smtClean="0">
                <a:solidFill>
                  <a:srgbClr val="000000"/>
                </a:solidFill>
              </a:rPr>
              <a:t>기술의 개요</a:t>
            </a:r>
            <a:endParaRPr lang="en-US" altLang="ko-KR" sz="1600" kern="0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 smtClean="0">
                <a:latin typeface="맑은 고딕" pitchFamily="50" charset="-127"/>
              </a:rPr>
              <a:t>    선박이 침몰하면 </a:t>
            </a:r>
            <a:r>
              <a:rPr lang="ko-KR" altLang="en-US" sz="1600" dirty="0">
                <a:latin typeface="맑은 고딕" pitchFamily="50" charset="-127"/>
              </a:rPr>
              <a:t>장착된 </a:t>
            </a:r>
            <a:r>
              <a:rPr lang="ko-KR" altLang="en-US" sz="1600" dirty="0" err="1">
                <a:latin typeface="맑은 고딕" pitchFamily="50" charset="-127"/>
              </a:rPr>
              <a:t>침몰선박</a:t>
            </a:r>
            <a:r>
              <a:rPr lang="ko-KR" altLang="en-US" sz="1600" dirty="0">
                <a:latin typeface="맑은 고딕" pitchFamily="50" charset="-127"/>
              </a:rPr>
              <a:t> 위치표시장치가 떠 오르며 형상과 등화로</a:t>
            </a:r>
            <a:r>
              <a:rPr lang="en-US" altLang="ko-KR" sz="1600" dirty="0">
                <a:latin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</a:rPr>
              <a:t>부근을         </a:t>
            </a:r>
            <a:endParaRPr lang="en-US" altLang="ko-KR" sz="1600" dirty="0" smtClean="0">
              <a:latin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latin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</a:rPr>
              <a:t>   </a:t>
            </a:r>
            <a:r>
              <a:rPr lang="ko-KR" altLang="en-US" sz="1600" dirty="0" smtClean="0">
                <a:latin typeface="맑은 고딕" pitchFamily="50" charset="-127"/>
              </a:rPr>
              <a:t>항해하는 </a:t>
            </a:r>
            <a:r>
              <a:rPr lang="ko-KR" altLang="en-US" sz="1600" dirty="0">
                <a:latin typeface="맑은 고딕" pitchFamily="50" charset="-127"/>
              </a:rPr>
              <a:t>선박에게 알려주고</a:t>
            </a:r>
            <a:r>
              <a:rPr lang="en-US" altLang="ko-KR" sz="1600" dirty="0">
                <a:latin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</a:rPr>
              <a:t>휴대폰을 </a:t>
            </a:r>
            <a:r>
              <a:rPr lang="ko-KR" altLang="en-US" sz="1600" dirty="0">
                <a:latin typeface="맑은 고딕" pitchFamily="50" charset="-127"/>
              </a:rPr>
              <a:t>이용하여 </a:t>
            </a:r>
            <a:r>
              <a:rPr lang="ko-KR" altLang="en-US" sz="1600" dirty="0" smtClean="0">
                <a:latin typeface="맑은 고딕" pitchFamily="50" charset="-127"/>
              </a:rPr>
              <a:t>전 세계 어느 곳에서나 미리 지정     </a:t>
            </a:r>
            <a:endParaRPr lang="en-US" altLang="ko-KR" sz="1600" dirty="0" smtClean="0">
              <a:latin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latin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</a:rPr>
              <a:t>   </a:t>
            </a:r>
            <a:r>
              <a:rPr lang="ko-KR" altLang="en-US" sz="1600" dirty="0" smtClean="0">
                <a:latin typeface="맑은 고딕" pitchFamily="50" charset="-127"/>
              </a:rPr>
              <a:t>된 전화 번호로 사고 내용을 </a:t>
            </a:r>
            <a:r>
              <a:rPr lang="ko-KR" altLang="en-US" sz="1600" dirty="0">
                <a:latin typeface="맑은 고딕" pitchFamily="50" charset="-127"/>
              </a:rPr>
              <a:t>송신하고</a:t>
            </a:r>
            <a:r>
              <a:rPr lang="en-US" altLang="ko-KR" sz="1600" dirty="0">
                <a:latin typeface="맑은 고딕" pitchFamily="50" charset="-127"/>
              </a:rPr>
              <a:t>, </a:t>
            </a:r>
            <a:r>
              <a:rPr lang="ko-KR" altLang="en-US" sz="1600" dirty="0">
                <a:latin typeface="맑은 고딕" pitchFamily="50" charset="-127"/>
              </a:rPr>
              <a:t>로프를 </a:t>
            </a:r>
            <a:r>
              <a:rPr lang="ko-KR" altLang="en-US" sz="1600" dirty="0" smtClean="0">
                <a:latin typeface="맑은 고딕" pitchFamily="50" charset="-127"/>
              </a:rPr>
              <a:t>이용하여 최초 </a:t>
            </a:r>
            <a:r>
              <a:rPr lang="ko-KR" altLang="en-US" sz="1600" dirty="0">
                <a:latin typeface="맑은 고딕" pitchFamily="50" charset="-127"/>
              </a:rPr>
              <a:t>수색구조 </a:t>
            </a:r>
            <a:r>
              <a:rPr lang="ko-KR" altLang="en-US" sz="1600" dirty="0" smtClean="0">
                <a:latin typeface="맑은 고딕" pitchFamily="50" charset="-127"/>
              </a:rPr>
              <a:t>가이드라인</a:t>
            </a:r>
            <a:endParaRPr lang="en-US" altLang="ko-KR" sz="1600" dirty="0" smtClean="0">
              <a:latin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latin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</a:rPr>
              <a:t>   </a:t>
            </a:r>
            <a:r>
              <a:rPr lang="ko-KR" altLang="en-US" sz="1600" dirty="0" err="1" smtClean="0">
                <a:latin typeface="맑은 고딕" pitchFamily="50" charset="-127"/>
              </a:rPr>
              <a:t>으로</a:t>
            </a:r>
            <a:r>
              <a:rPr lang="ko-KR" altLang="en-US" sz="1600" dirty="0" smtClean="0">
                <a:latin typeface="맑은 고딕" pitchFamily="50" charset="-127"/>
              </a:rPr>
              <a:t> 사용가능하여 구조 골든 타임 내에 수색이 가능하도록 지원  </a:t>
            </a:r>
            <a:endParaRPr lang="ko-KR" altLang="en-US" sz="1600" kern="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91" y="3501008"/>
            <a:ext cx="3827851" cy="2808312"/>
          </a:xfrm>
          <a:prstGeom prst="rect">
            <a:avLst/>
          </a:prstGeom>
        </p:spPr>
      </p:pic>
      <p:pic>
        <p:nvPicPr>
          <p:cNvPr id="21" name="Picture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78690" y="3320700"/>
            <a:ext cx="4115712" cy="3060628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4265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err="1" smtClean="0">
                <a:latin typeface="+mn-ea"/>
              </a:rPr>
              <a:t>혁신제품</a:t>
            </a:r>
            <a:r>
              <a:rPr lang="en-US" altLang="ko-KR" dirty="0">
                <a:latin typeface="+mn-ea"/>
              </a:rPr>
              <a:t> (</a:t>
            </a:r>
            <a:r>
              <a:rPr lang="ko-KR" altLang="en-US" dirty="0" err="1">
                <a:latin typeface="+mn-ea"/>
              </a:rPr>
              <a:t>침몰선박자동위치표시장치</a:t>
            </a:r>
            <a:r>
              <a:rPr lang="en-US" altLang="ko-KR" dirty="0">
                <a:latin typeface="+mn-ea"/>
              </a:rPr>
              <a:t>)</a:t>
            </a:r>
            <a:r>
              <a:rPr lang="ko-KR" altLang="en-US" dirty="0" smtClean="0">
                <a:latin typeface="+mn-ea"/>
              </a:rPr>
              <a:t> 소개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423024" y="908720"/>
            <a:ext cx="8262938" cy="544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8100" algn="just" fontAlgn="base">
              <a:lnSpc>
                <a:spcPct val="150000"/>
              </a:lnSpc>
              <a:spcBef>
                <a:spcPts val="500"/>
              </a:spcBef>
            </a:pPr>
            <a:r>
              <a:rPr lang="en-US" altLang="ko-KR" sz="1600" kern="0" dirty="0" smtClean="0">
                <a:solidFill>
                  <a:srgbClr val="000000"/>
                </a:solidFill>
              </a:rPr>
              <a:t>♧ </a:t>
            </a:r>
            <a:r>
              <a:rPr lang="ko-KR" altLang="en-US" sz="1600" b="1" dirty="0" smtClean="0"/>
              <a:t>기존 </a:t>
            </a:r>
            <a:r>
              <a:rPr lang="ko-KR" altLang="en-US" sz="1600" b="1" dirty="0"/>
              <a:t>침몰 선박의 위치 전송 </a:t>
            </a:r>
            <a:r>
              <a:rPr lang="ko-KR" altLang="en-US" sz="1600" b="1" dirty="0" smtClean="0"/>
              <a:t>방법과 개선 사항</a:t>
            </a:r>
            <a:r>
              <a:rPr lang="ko-KR" altLang="en-US" b="1" dirty="0" smtClean="0"/>
              <a:t> </a:t>
            </a:r>
            <a:endParaRPr lang="ko-KR" altLang="en-US" b="1" dirty="0"/>
          </a:p>
          <a:p>
            <a:pPr marL="38100" marR="38100" algn="just" fontAlgn="base">
              <a:lnSpc>
                <a:spcPct val="150000"/>
              </a:lnSpc>
            </a:pPr>
            <a:r>
              <a:rPr lang="ko-KR" altLang="en-US" sz="1600" kern="0" dirty="0" smtClean="0">
                <a:solidFill>
                  <a:srgbClr val="000000"/>
                </a:solidFill>
                <a:latin typeface="+mn-ea"/>
              </a:rPr>
              <a:t>    </a:t>
            </a:r>
            <a:r>
              <a:rPr lang="en-US" altLang="ko-KR" sz="1600" dirty="0">
                <a:latin typeface="+mn-ea"/>
              </a:rPr>
              <a:t>- </a:t>
            </a:r>
            <a:r>
              <a:rPr lang="ko-KR" altLang="en-US" sz="1600" dirty="0">
                <a:latin typeface="+mn-ea"/>
              </a:rPr>
              <a:t>현재까지는 선박이 침몰하면 </a:t>
            </a:r>
            <a:r>
              <a:rPr lang="en-US" altLang="ko-KR" sz="1600" dirty="0">
                <a:latin typeface="+mn-ea"/>
              </a:rPr>
              <a:t>GMDSS </a:t>
            </a:r>
            <a:r>
              <a:rPr lang="ko-KR" altLang="en-US" sz="1600" dirty="0">
                <a:latin typeface="+mn-ea"/>
              </a:rPr>
              <a:t>체계 </a:t>
            </a:r>
            <a:r>
              <a:rPr lang="ko-KR" altLang="en-US" sz="1600" dirty="0" smtClean="0">
                <a:latin typeface="+mn-ea"/>
              </a:rPr>
              <a:t>도입 이후 </a:t>
            </a:r>
            <a:r>
              <a:rPr lang="ko-KR" altLang="en-US" sz="1600" dirty="0">
                <a:latin typeface="+mn-ea"/>
              </a:rPr>
              <a:t>지정된 무선통신망에 의해 </a:t>
            </a:r>
            <a:r>
              <a:rPr lang="ko-KR" altLang="en-US" sz="1600" dirty="0" smtClean="0">
                <a:latin typeface="+mn-ea"/>
              </a:rPr>
              <a:t>조</a:t>
            </a:r>
            <a:endParaRPr lang="en-US" altLang="ko-KR" sz="1600" dirty="0" smtClean="0">
              <a:latin typeface="+mn-ea"/>
            </a:endParaRPr>
          </a:p>
          <a:p>
            <a:pPr marL="38100" marR="38100" algn="just"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    </a:t>
            </a:r>
            <a:r>
              <a:rPr lang="ko-KR" altLang="en-US" sz="1600" dirty="0" err="1" smtClean="0">
                <a:latin typeface="+mn-ea"/>
              </a:rPr>
              <a:t>난선박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ko-KR" altLang="en-US" sz="1600" dirty="0">
                <a:latin typeface="+mn-ea"/>
              </a:rPr>
              <a:t>인근의 타 선박과 육상의 수색 구조 당국에 조난 내용을 </a:t>
            </a:r>
            <a:r>
              <a:rPr lang="ko-KR" altLang="en-US" sz="1600" dirty="0" smtClean="0">
                <a:latin typeface="+mn-ea"/>
              </a:rPr>
              <a:t>통보</a:t>
            </a:r>
            <a:endParaRPr lang="en-US" altLang="ko-KR" sz="1600" dirty="0" smtClean="0">
              <a:latin typeface="+mn-ea"/>
            </a:endParaRPr>
          </a:p>
          <a:p>
            <a:pPr marL="38100" marR="38100" algn="just" fontAlgn="base">
              <a:lnSpc>
                <a:spcPct val="150000"/>
              </a:lnSpc>
            </a:pPr>
            <a:endParaRPr lang="en-US" altLang="ko-KR" sz="1600" dirty="0">
              <a:latin typeface="+mn-ea"/>
            </a:endParaRPr>
          </a:p>
          <a:p>
            <a:pPr marL="38100" marR="38100" algn="just" fontAlgn="base">
              <a:lnSpc>
                <a:spcPct val="150000"/>
              </a:lnSpc>
            </a:pPr>
            <a:endParaRPr lang="en-US" altLang="ko-KR" sz="1600" dirty="0" smtClean="0"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endParaRPr lang="en-US" altLang="ko-KR" sz="1600" kern="0" dirty="0" smtClean="0">
              <a:solidFill>
                <a:srgbClr val="000000"/>
              </a:solidFill>
            </a:endParaRPr>
          </a:p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endParaRPr lang="en-US" altLang="ko-KR" sz="1600" kern="0" dirty="0">
              <a:solidFill>
                <a:srgbClr val="000000"/>
              </a:solidFill>
            </a:endParaRPr>
          </a:p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endParaRPr lang="en-US" altLang="ko-KR" sz="1600" kern="0" dirty="0" smtClean="0">
              <a:solidFill>
                <a:srgbClr val="000000"/>
              </a:solidFill>
            </a:endParaRPr>
          </a:p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endParaRPr lang="en-US" altLang="ko-KR" sz="1600" kern="0" dirty="0">
              <a:solidFill>
                <a:srgbClr val="000000"/>
              </a:solidFill>
            </a:endParaRPr>
          </a:p>
          <a:p>
            <a:pPr fontAlgn="base"/>
            <a:r>
              <a:rPr lang="en-US" altLang="ko-KR" sz="1600" kern="0" dirty="0" smtClean="0">
                <a:solidFill>
                  <a:srgbClr val="000000"/>
                </a:solidFill>
              </a:rPr>
              <a:t>  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kern="0" dirty="0">
                <a:solidFill>
                  <a:srgbClr val="000000"/>
                </a:solidFill>
              </a:rPr>
              <a:t> </a:t>
            </a:r>
            <a:r>
              <a:rPr lang="en-US" altLang="ko-KR" sz="1600" kern="0" dirty="0" smtClean="0">
                <a:solidFill>
                  <a:srgbClr val="000000"/>
                </a:solidFill>
              </a:rPr>
              <a:t>   - </a:t>
            </a:r>
            <a:r>
              <a:rPr lang="ko-KR" altLang="en-US" sz="1600" dirty="0" smtClean="0">
                <a:latin typeface="+mn-ea"/>
              </a:rPr>
              <a:t>침몰 </a:t>
            </a:r>
            <a:r>
              <a:rPr lang="ko-KR" altLang="en-US" sz="1600" dirty="0">
                <a:latin typeface="+mn-ea"/>
              </a:rPr>
              <a:t>위치 </a:t>
            </a:r>
            <a:r>
              <a:rPr lang="ko-KR" altLang="en-US" sz="1600" dirty="0" err="1">
                <a:latin typeface="+mn-ea"/>
              </a:rPr>
              <a:t>위치</a:t>
            </a:r>
            <a:r>
              <a:rPr lang="ko-KR" altLang="en-US" sz="1600" dirty="0">
                <a:latin typeface="+mn-ea"/>
              </a:rPr>
              <a:t> 전송 수단의 다변화 및 신속화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    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sz="1600" dirty="0" err="1" smtClean="0">
                <a:latin typeface="+mn-ea"/>
              </a:rPr>
              <a:t>모바일폰</a:t>
            </a:r>
            <a:r>
              <a:rPr lang="ko-KR" altLang="en-US" sz="1600" dirty="0" smtClean="0">
                <a:latin typeface="+mn-ea"/>
              </a:rPr>
              <a:t> 이용 </a:t>
            </a:r>
            <a:r>
              <a:rPr lang="ko-KR" altLang="en-US" sz="1600" dirty="0">
                <a:latin typeface="+mn-ea"/>
              </a:rPr>
              <a:t>전송 </a:t>
            </a:r>
            <a:r>
              <a:rPr lang="en-US" altLang="ko-KR" sz="1600" dirty="0">
                <a:latin typeface="+mn-ea"/>
              </a:rPr>
              <a:t>: LTE, IRIDIUM </a:t>
            </a:r>
            <a:r>
              <a:rPr lang="ko-KR" altLang="en-US" sz="1600" dirty="0" smtClean="0">
                <a:latin typeface="+mn-ea"/>
              </a:rPr>
              <a:t>위성통신 </a:t>
            </a:r>
            <a:r>
              <a:rPr lang="en-US" altLang="ko-KR" sz="1600" dirty="0" smtClean="0">
                <a:latin typeface="+mn-ea"/>
              </a:rPr>
              <a:t>(66</a:t>
            </a:r>
            <a:r>
              <a:rPr lang="ko-KR" altLang="en-US" sz="1600" dirty="0" smtClean="0">
                <a:latin typeface="+mn-ea"/>
              </a:rPr>
              <a:t>개 </a:t>
            </a:r>
            <a:r>
              <a:rPr lang="ko-KR" altLang="en-US" sz="1600" dirty="0" err="1" smtClean="0">
                <a:latin typeface="+mn-ea"/>
              </a:rPr>
              <a:t>저궤도위성</a:t>
            </a:r>
            <a:r>
              <a:rPr lang="en-US" altLang="ko-KR" sz="1600" dirty="0" smtClean="0">
                <a:latin typeface="+mn-ea"/>
              </a:rPr>
              <a:t>,</a:t>
            </a:r>
            <a:r>
              <a:rPr lang="ko-KR" altLang="en-US" sz="1600" dirty="0" smtClean="0">
                <a:latin typeface="+mn-ea"/>
              </a:rPr>
              <a:t> 전세계 통신 가능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  - </a:t>
            </a:r>
            <a:r>
              <a:rPr lang="ko-KR" altLang="en-US" sz="1600" dirty="0" smtClean="0">
                <a:latin typeface="+mn-ea"/>
              </a:rPr>
              <a:t>사고 </a:t>
            </a:r>
            <a:r>
              <a:rPr lang="ko-KR" altLang="en-US" sz="1600" dirty="0">
                <a:latin typeface="+mn-ea"/>
              </a:rPr>
              <a:t>통보 수신자 </a:t>
            </a:r>
            <a:r>
              <a:rPr lang="ko-KR" altLang="en-US" sz="1600" dirty="0" smtClean="0">
                <a:latin typeface="+mn-ea"/>
              </a:rPr>
              <a:t>확대 및 구조 절차 단순화</a:t>
            </a:r>
            <a:endParaRPr lang="en-US" altLang="ko-KR" sz="16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  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sz="1600" dirty="0" err="1" smtClean="0">
                <a:latin typeface="+mn-ea"/>
              </a:rPr>
              <a:t>구조기관</a:t>
            </a: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선박</a:t>
            </a:r>
            <a:r>
              <a:rPr lang="en-US" altLang="ko-KR" sz="1600" dirty="0">
                <a:latin typeface="+mn-ea"/>
              </a:rPr>
              <a:t>) </a:t>
            </a:r>
            <a:r>
              <a:rPr lang="ko-KR" altLang="en-US" sz="1600" dirty="0">
                <a:latin typeface="+mn-ea"/>
              </a:rPr>
              <a:t>→ </a:t>
            </a:r>
            <a:r>
              <a:rPr lang="ko-KR" altLang="en-US" sz="1600" dirty="0" smtClean="0">
                <a:latin typeface="+mn-ea"/>
              </a:rPr>
              <a:t>회사 관계자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 err="1" smtClean="0">
                <a:latin typeface="+mn-ea"/>
              </a:rPr>
              <a:t>구조기관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가족 등 </a:t>
            </a:r>
            <a:r>
              <a:rPr lang="ko-KR" altLang="en-US" sz="1600" dirty="0">
                <a:latin typeface="+mn-ea"/>
              </a:rPr>
              <a:t>임의 지정 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수신자 무제한 지정</a:t>
            </a:r>
            <a:r>
              <a:rPr lang="en-US" altLang="ko-KR" sz="1600" dirty="0" smtClean="0">
                <a:latin typeface="+mn-ea"/>
              </a:rPr>
              <a:t>)</a:t>
            </a:r>
            <a:endParaRPr lang="ko-KR" altLang="en-US" sz="1600" kern="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8" name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19672" y="2276872"/>
            <a:ext cx="5525563" cy="2376264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6954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err="1" smtClean="0">
                <a:latin typeface="+mn-ea"/>
              </a:rPr>
              <a:t>혁신제품</a:t>
            </a:r>
            <a:r>
              <a:rPr lang="en-US" altLang="ko-KR" dirty="0">
                <a:latin typeface="+mn-ea"/>
              </a:rPr>
              <a:t> (</a:t>
            </a:r>
            <a:r>
              <a:rPr lang="ko-KR" altLang="en-US" dirty="0" err="1">
                <a:latin typeface="+mn-ea"/>
              </a:rPr>
              <a:t>침몰선박자동위치표시장치</a:t>
            </a:r>
            <a:r>
              <a:rPr lang="en-US" altLang="ko-KR" dirty="0">
                <a:latin typeface="+mn-ea"/>
              </a:rPr>
              <a:t>)</a:t>
            </a:r>
            <a:r>
              <a:rPr lang="ko-KR" altLang="en-US" dirty="0" smtClean="0">
                <a:latin typeface="+mn-ea"/>
              </a:rPr>
              <a:t> 소개</a:t>
            </a:r>
            <a:endParaRPr lang="en-US" altLang="ko-KR" dirty="0"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67544" y="908720"/>
            <a:ext cx="8262938" cy="414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r>
              <a:rPr lang="en-US" altLang="ko-KR" sz="1600" kern="0" dirty="0" smtClean="0">
                <a:solidFill>
                  <a:srgbClr val="000000"/>
                </a:solidFill>
              </a:rPr>
              <a:t>♧ </a:t>
            </a:r>
            <a:r>
              <a:rPr lang="ko-KR" altLang="en-US" sz="1600" kern="0" dirty="0" smtClean="0">
                <a:solidFill>
                  <a:srgbClr val="0000FF"/>
                </a:solidFill>
              </a:rPr>
              <a:t>기존 선박 구조 수색 장비와의 비교</a:t>
            </a:r>
            <a:endParaRPr lang="ko-KR" altLang="en-US" sz="1600" kern="0" dirty="0">
              <a:solidFill>
                <a:srgbClr val="0000FF"/>
              </a:solidFill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277392"/>
              </p:ext>
            </p:extLst>
          </p:nvPr>
        </p:nvGraphicFramePr>
        <p:xfrm>
          <a:off x="827584" y="1485827"/>
          <a:ext cx="7902898" cy="5096383"/>
        </p:xfrm>
        <a:graphic>
          <a:graphicData uri="http://schemas.openxmlformats.org/drawingml/2006/table">
            <a:tbl>
              <a:tblPr/>
              <a:tblGrid>
                <a:gridCol w="1571674">
                  <a:extLst>
                    <a:ext uri="{9D8B030D-6E8A-4147-A177-3AD203B41FA5}">
                      <a16:colId xmlns:a16="http://schemas.microsoft.com/office/drawing/2014/main" val="2714221520"/>
                    </a:ext>
                  </a:extLst>
                </a:gridCol>
                <a:gridCol w="2309640">
                  <a:extLst>
                    <a:ext uri="{9D8B030D-6E8A-4147-A177-3AD203B41FA5}">
                      <a16:colId xmlns:a16="http://schemas.microsoft.com/office/drawing/2014/main" val="1603438272"/>
                    </a:ext>
                  </a:extLst>
                </a:gridCol>
                <a:gridCol w="2010792">
                  <a:extLst>
                    <a:ext uri="{9D8B030D-6E8A-4147-A177-3AD203B41FA5}">
                      <a16:colId xmlns:a16="http://schemas.microsoft.com/office/drawing/2014/main" val="2252002307"/>
                    </a:ext>
                  </a:extLst>
                </a:gridCol>
                <a:gridCol w="2010792">
                  <a:extLst>
                    <a:ext uri="{9D8B030D-6E8A-4147-A177-3AD203B41FA5}">
                      <a16:colId xmlns:a16="http://schemas.microsoft.com/office/drawing/2014/main" val="1267501800"/>
                    </a:ext>
                  </a:extLst>
                </a:gridCol>
              </a:tblGrid>
              <a:tr h="5079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EPIRB 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372110" marR="38100" indent="-167640" algn="ctr" fontAlgn="base" latinLnBrk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Sonobuoy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연구개발품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자동위치표시장치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369013"/>
                  </a:ext>
                </a:extLst>
              </a:tr>
              <a:tr h="3556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설치 목적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인명 구조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잠수함 추적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침몰선박 위치 추적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844347"/>
                  </a:ext>
                </a:extLst>
              </a:tr>
              <a:tr h="465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침몰선박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위치 정확도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부정확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조난자 위치표시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부정확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위치 추적에 어려움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선박 고정으로 정확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888840"/>
                  </a:ext>
                </a:extLst>
              </a:tr>
              <a:tr h="465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조난신호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송신방법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수동 동작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/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조난전파발사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(121.5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MHz, 243MHz)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수동 동작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/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소노부이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운용 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구조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선박에 송수신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70C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자동 동작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/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휴대폰 수신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/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이동통신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이리듐 위성통신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11345"/>
                  </a:ext>
                </a:extLst>
              </a:tr>
              <a:tr h="465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위치 추적방법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COSPAS-SARSAT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위성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이용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수신 및 추적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소노부이로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음파발사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하여 </a:t>
                      </a:r>
                      <a:endParaRPr lang="en-US" altLang="ko-KR" sz="1200" kern="0" spc="-5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수신음파로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위치측정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GNSS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위치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시각정보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473403"/>
                  </a:ext>
                </a:extLst>
              </a:tr>
              <a:tr h="465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사고 이후 위치추적시간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수일 이상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최대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분 이내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567488"/>
                  </a:ext>
                </a:extLst>
              </a:tr>
              <a:tr h="465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사고 수신 계통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위성 → </a:t>
                      </a:r>
                      <a:r>
                        <a:rPr lang="en-US" sz="1200" kern="0" spc="-6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LUT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지상국 → 임무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통제</a:t>
                      </a:r>
                      <a:endParaRPr lang="en-US" altLang="ko-KR" sz="1200" kern="0" spc="-5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센터 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→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조난구조센터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372110" marR="38100" indent="-167640" algn="ctr" fontAlgn="base" latinLnBrk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Sonobuoy </a:t>
                      </a:r>
                      <a:r>
                        <a:rPr lang="ko-KR" altLang="en-US" sz="1200" b="0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운영기관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지정된 무제한 전화번호로 통보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463581"/>
                  </a:ext>
                </a:extLst>
              </a:tr>
              <a:tr h="3556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스마트폰 이용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불가능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불가능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가능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091995"/>
                  </a:ext>
                </a:extLst>
              </a:tr>
              <a:tr h="465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AIS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이용 사고 통보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불가능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불가능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가능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767943"/>
                  </a:ext>
                </a:extLst>
              </a:tr>
              <a:tr h="465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작동 시간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최소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48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시간 이상 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최대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8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기본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150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시간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무제한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태양전지 공급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11298"/>
                  </a:ext>
                </a:extLst>
              </a:tr>
              <a:tr h="3435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탐지 수심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불가능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2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최대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460</a:t>
                      </a: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m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최대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5,000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미터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895016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7053" y="1486113"/>
            <a:ext cx="12671950" cy="53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990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err="1" smtClean="0">
                <a:latin typeface="+mn-ea"/>
              </a:rPr>
              <a:t>혁신제품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err="1">
                <a:latin typeface="+mn-ea"/>
              </a:rPr>
              <a:t>침몰선박자동위치표시장치</a:t>
            </a:r>
            <a:r>
              <a:rPr lang="en-US" altLang="ko-KR" dirty="0">
                <a:latin typeface="+mn-ea"/>
              </a:rPr>
              <a:t>)</a:t>
            </a:r>
            <a:r>
              <a:rPr lang="ko-KR" altLang="en-US" dirty="0" smtClean="0">
                <a:latin typeface="+mn-ea"/>
              </a:rPr>
              <a:t> 소개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467544" y="908720"/>
            <a:ext cx="82629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r>
              <a:rPr lang="en-US" altLang="ko-KR" sz="1600" kern="0" dirty="0" smtClean="0">
                <a:solidFill>
                  <a:srgbClr val="000000"/>
                </a:solidFill>
              </a:rPr>
              <a:t>♧ </a:t>
            </a:r>
            <a:r>
              <a:rPr lang="ko-KR" altLang="en-US" sz="1600" kern="0" dirty="0" smtClean="0">
                <a:solidFill>
                  <a:srgbClr val="000000"/>
                </a:solidFill>
              </a:rPr>
              <a:t>기존 선박 구조 수색 장비와의 비교</a:t>
            </a:r>
            <a:endParaRPr lang="ko-KR" altLang="en-US" sz="1600" kern="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9766" y="2060848"/>
            <a:ext cx="4736086" cy="266429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Picture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21009" y="2060848"/>
            <a:ext cx="3771471" cy="266429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직사각형 1"/>
          <p:cNvSpPr/>
          <p:nvPr/>
        </p:nvSpPr>
        <p:spPr>
          <a:xfrm>
            <a:off x="1331640" y="5085184"/>
            <a:ext cx="2616101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2110" marR="38100" indent="-167640" algn="just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EPIRB</a:t>
            </a:r>
            <a:r>
              <a:rPr lang="ko-KR" altLang="en-US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구조와 계통도 </a:t>
            </a:r>
            <a:endParaRPr lang="ko-KR" altLang="en-US" sz="4800" b="1" kern="0" spc="0" dirty="0">
              <a:solidFill>
                <a:srgbClr val="000000"/>
              </a:solidFill>
              <a:effectLst/>
              <a:latin typeface="한양신명조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292080" y="5085183"/>
            <a:ext cx="335989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2110" marR="38100" indent="-167640" algn="just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Sonobuoy (Passive/Active)</a:t>
            </a:r>
            <a:endParaRPr lang="en-US" altLang="ko-KR" b="1" kern="0" dirty="0">
              <a:solidFill>
                <a:srgbClr val="000000"/>
              </a:solidFill>
              <a:latin typeface="한양신명조"/>
            </a:endParaRPr>
          </a:p>
        </p:txBody>
      </p:sp>
    </p:spTree>
    <p:extLst>
      <p:ext uri="{BB962C8B-B14F-4D97-AF65-F5344CB8AC3E}">
        <p14:creationId xmlns:p14="http://schemas.microsoft.com/office/powerpoint/2010/main" val="1811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err="1" smtClean="0">
                <a:latin typeface="+mn-ea"/>
              </a:rPr>
              <a:t>혁신제품</a:t>
            </a:r>
            <a:r>
              <a:rPr lang="en-US" altLang="ko-KR" dirty="0">
                <a:latin typeface="+mn-ea"/>
              </a:rPr>
              <a:t> (</a:t>
            </a:r>
            <a:r>
              <a:rPr lang="ko-KR" altLang="en-US" dirty="0" err="1">
                <a:latin typeface="+mn-ea"/>
              </a:rPr>
              <a:t>침몰선박자동위치표시장치</a:t>
            </a:r>
            <a:r>
              <a:rPr lang="en-US" altLang="ko-KR" dirty="0">
                <a:latin typeface="+mn-ea"/>
              </a:rPr>
              <a:t>)</a:t>
            </a:r>
            <a:r>
              <a:rPr lang="ko-KR" altLang="en-US" dirty="0" smtClean="0">
                <a:latin typeface="+mn-ea"/>
              </a:rPr>
              <a:t> 소개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467544" y="908720"/>
            <a:ext cx="82629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kern="0" dirty="0" smtClean="0">
                <a:solidFill>
                  <a:srgbClr val="000000"/>
                </a:solidFill>
              </a:rPr>
              <a:t>♧ </a:t>
            </a:r>
            <a:r>
              <a:rPr lang="ko-KR" altLang="en-US" sz="1600" kern="0" dirty="0" smtClean="0">
                <a:solidFill>
                  <a:srgbClr val="000000"/>
                </a:solidFill>
              </a:rPr>
              <a:t>개발품의 특성</a:t>
            </a:r>
            <a:endParaRPr lang="en-US" altLang="ko-KR" sz="1600" kern="0" dirty="0" smtClean="0">
              <a:solidFill>
                <a:srgbClr val="000000"/>
              </a:solidFill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kern="0" dirty="0">
                <a:solidFill>
                  <a:srgbClr val="000000"/>
                </a:solidFill>
              </a:rPr>
              <a:t> </a:t>
            </a:r>
            <a:r>
              <a:rPr lang="en-US" altLang="ko-KR" sz="1600" kern="0" dirty="0" smtClean="0">
                <a:solidFill>
                  <a:srgbClr val="000000"/>
                </a:solidFill>
              </a:rPr>
              <a:t> - </a:t>
            </a:r>
            <a:r>
              <a:rPr lang="ko-KR" altLang="en-US" sz="1600" dirty="0" smtClean="0">
                <a:latin typeface="+mn-ea"/>
              </a:rPr>
              <a:t>어선 </a:t>
            </a:r>
            <a:r>
              <a:rPr lang="ko-KR" altLang="en-US" sz="1600" dirty="0">
                <a:latin typeface="+mn-ea"/>
              </a:rPr>
              <a:t>등 소형선박 </a:t>
            </a:r>
            <a:r>
              <a:rPr lang="ko-KR" altLang="en-US" sz="1600" dirty="0" err="1">
                <a:latin typeface="+mn-ea"/>
              </a:rPr>
              <a:t>장착용과</a:t>
            </a:r>
            <a:r>
              <a:rPr lang="ko-KR" altLang="en-US" sz="1600" dirty="0">
                <a:latin typeface="+mn-ea"/>
              </a:rPr>
              <a:t> 수심이 깊은 해역을 항해하는 선박용으로 </a:t>
            </a:r>
            <a:r>
              <a:rPr lang="ko-KR" altLang="en-US" sz="1600" dirty="0" err="1">
                <a:latin typeface="+mn-ea"/>
              </a:rPr>
              <a:t>투트랙</a:t>
            </a:r>
            <a:r>
              <a:rPr lang="ko-KR" altLang="en-US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개발</a:t>
            </a:r>
            <a:endParaRPr lang="en-US" altLang="ko-KR" sz="1600" dirty="0" smtClean="0"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수심 </a:t>
            </a:r>
            <a:r>
              <a:rPr lang="en-US" altLang="ko-KR" sz="1600" dirty="0" smtClean="0">
                <a:latin typeface="+mn-ea"/>
              </a:rPr>
              <a:t>200m, 500m </a:t>
            </a:r>
            <a:r>
              <a:rPr lang="ko-KR" altLang="en-US" sz="1600" dirty="0" smtClean="0">
                <a:latin typeface="+mn-ea"/>
              </a:rPr>
              <a:t>등 </a:t>
            </a:r>
            <a:r>
              <a:rPr lang="en-US" altLang="ko-KR" sz="1600" dirty="0" smtClean="0">
                <a:latin typeface="+mn-ea"/>
              </a:rPr>
              <a:t>2</a:t>
            </a:r>
            <a:r>
              <a:rPr lang="ko-KR" altLang="en-US" sz="1600" dirty="0" smtClean="0">
                <a:latin typeface="+mn-ea"/>
              </a:rPr>
              <a:t>개 형태와 기타 </a:t>
            </a:r>
            <a:r>
              <a:rPr lang="ko-KR" altLang="en-US" sz="1600" dirty="0">
                <a:latin typeface="+mn-ea"/>
              </a:rPr>
              <a:t>수요자 요구 깊이에 따라 주문형으로 </a:t>
            </a:r>
            <a:r>
              <a:rPr lang="ko-KR" altLang="en-US" sz="1600" dirty="0" smtClean="0">
                <a:latin typeface="+mn-ea"/>
              </a:rPr>
              <a:t>구분</a:t>
            </a:r>
            <a:endParaRPr lang="en-US" altLang="ko-KR" sz="1600" dirty="0" smtClean="0"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장착 </a:t>
            </a:r>
            <a:r>
              <a:rPr lang="ko-KR" altLang="en-US" sz="1600" dirty="0">
                <a:latin typeface="+mn-ea"/>
              </a:rPr>
              <a:t>부표는 수심 </a:t>
            </a:r>
            <a:r>
              <a:rPr lang="en-US" altLang="ko-KR" sz="1600" dirty="0">
                <a:latin typeface="+mn-ea"/>
              </a:rPr>
              <a:t>3m</a:t>
            </a:r>
            <a:r>
              <a:rPr lang="ko-KR" altLang="en-US" sz="1600" dirty="0">
                <a:latin typeface="+mn-ea"/>
              </a:rPr>
              <a:t>에서 고정 로프가 절단되면서 떠오르도록 </a:t>
            </a:r>
            <a:r>
              <a:rPr lang="ko-KR" altLang="en-US" sz="1600" dirty="0" smtClean="0">
                <a:latin typeface="+mn-ea"/>
              </a:rPr>
              <a:t>설계</a:t>
            </a:r>
            <a:endParaRPr lang="en-US" altLang="ko-KR" sz="1600" dirty="0" smtClean="0"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solidFill>
                  <a:srgbClr val="0000FF"/>
                </a:solidFill>
                <a:latin typeface="+mn-ea"/>
              </a:rPr>
              <a:t>국내 </a:t>
            </a:r>
            <a:r>
              <a:rPr lang="ko-KR" altLang="en-US" sz="1600" dirty="0">
                <a:solidFill>
                  <a:srgbClr val="0000FF"/>
                </a:solidFill>
                <a:latin typeface="+mn-ea"/>
              </a:rPr>
              <a:t>이동통신사의 전파 통달 거리 내 항해 선박은 </a:t>
            </a:r>
            <a:r>
              <a:rPr lang="en-US" altLang="ko-KR" sz="1600" dirty="0">
                <a:solidFill>
                  <a:srgbClr val="0000FF"/>
                </a:solidFill>
                <a:latin typeface="+mn-ea"/>
              </a:rPr>
              <a:t>LTE </a:t>
            </a:r>
            <a:r>
              <a:rPr lang="ko-KR" altLang="en-US" sz="1600" dirty="0">
                <a:solidFill>
                  <a:srgbClr val="0000FF"/>
                </a:solidFill>
                <a:latin typeface="+mn-ea"/>
              </a:rPr>
              <a:t>이용 통신</a:t>
            </a:r>
            <a:r>
              <a:rPr lang="en-US" altLang="ko-KR" sz="1600" dirty="0" smtClean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600" dirty="0" err="1" smtClean="0">
                <a:solidFill>
                  <a:srgbClr val="0000FF"/>
                </a:solidFill>
                <a:latin typeface="+mn-ea"/>
              </a:rPr>
              <a:t>국제운항</a:t>
            </a:r>
            <a:r>
              <a:rPr lang="ko-KR" altLang="en-US" sz="1600" dirty="0" smtClean="0">
                <a:solidFill>
                  <a:srgbClr val="0000FF"/>
                </a:solidFill>
                <a:latin typeface="+mn-ea"/>
              </a:rPr>
              <a:t> </a:t>
            </a:r>
            <a:r>
              <a:rPr lang="ko-KR" altLang="en-US" sz="1600" dirty="0">
                <a:solidFill>
                  <a:srgbClr val="0000FF"/>
                </a:solidFill>
                <a:latin typeface="+mn-ea"/>
              </a:rPr>
              <a:t>선박은 </a:t>
            </a:r>
            <a:r>
              <a:rPr lang="ko-KR" altLang="en-US" sz="1600" dirty="0" smtClean="0">
                <a:solidFill>
                  <a:srgbClr val="0000FF"/>
                </a:solidFill>
                <a:latin typeface="+mn-ea"/>
              </a:rPr>
              <a:t>         </a:t>
            </a:r>
            <a:endParaRPr lang="en-US" altLang="ko-KR" sz="1600" dirty="0" smtClean="0">
              <a:solidFill>
                <a:srgbClr val="0000FF"/>
              </a:solidFill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dirty="0">
                <a:solidFill>
                  <a:srgbClr val="0000FF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rgbClr val="0000FF"/>
                </a:solidFill>
                <a:latin typeface="+mn-ea"/>
              </a:rPr>
              <a:t>   </a:t>
            </a:r>
            <a:r>
              <a:rPr lang="ko-KR" altLang="en-US" sz="1600" dirty="0" smtClean="0">
                <a:solidFill>
                  <a:srgbClr val="0000FF"/>
                </a:solidFill>
                <a:latin typeface="+mn-ea"/>
              </a:rPr>
              <a:t>이리듐위성통신을 사용하여 전세계 어느 곳에서나 사고 내용 송수신 가능</a:t>
            </a:r>
            <a:endParaRPr lang="en-US" altLang="ko-KR" sz="1600" dirty="0" smtClean="0">
              <a:solidFill>
                <a:srgbClr val="0000FF"/>
              </a:solidFill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사고 </a:t>
            </a:r>
            <a:r>
              <a:rPr lang="ko-KR" altLang="en-US" sz="1600" dirty="0">
                <a:latin typeface="+mn-ea"/>
              </a:rPr>
              <a:t>통보 내용은 선박 명과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>
                <a:latin typeface="+mn-ea"/>
              </a:rPr>
              <a:t>경위도 좌표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>
                <a:latin typeface="+mn-ea"/>
              </a:rPr>
              <a:t>사고 내용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>
                <a:latin typeface="+mn-ea"/>
              </a:rPr>
              <a:t> 사고 시간</a:t>
            </a:r>
            <a:r>
              <a:rPr lang="en-US" altLang="ko-KR" sz="1600" dirty="0">
                <a:latin typeface="+mn-ea"/>
              </a:rPr>
              <a:t>(GPS</a:t>
            </a:r>
            <a:r>
              <a:rPr lang="ko-KR" altLang="en-US" sz="1600" dirty="0">
                <a:latin typeface="+mn-ea"/>
              </a:rPr>
              <a:t>시간</a:t>
            </a:r>
            <a:r>
              <a:rPr lang="en-US" altLang="ko-KR" sz="1600" dirty="0">
                <a:latin typeface="+mn-ea"/>
              </a:rPr>
              <a:t>)</a:t>
            </a:r>
            <a:r>
              <a:rPr lang="ko-KR" altLang="en-US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통보</a:t>
            </a:r>
            <a:endParaRPr lang="en-US" altLang="ko-KR" sz="1600" dirty="0" smtClean="0"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전력은 </a:t>
            </a:r>
            <a:r>
              <a:rPr lang="ko-KR" altLang="en-US" sz="1600" dirty="0">
                <a:latin typeface="+mn-ea"/>
              </a:rPr>
              <a:t>태양전지와 축전지를 장착 공급하고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>
                <a:latin typeface="+mn-ea"/>
              </a:rPr>
              <a:t>전력의 </a:t>
            </a:r>
            <a:r>
              <a:rPr lang="en-US" altLang="ko-KR" sz="1600" dirty="0">
                <a:latin typeface="+mn-ea"/>
              </a:rPr>
              <a:t>ON, OFF</a:t>
            </a:r>
            <a:r>
              <a:rPr lang="ko-KR" altLang="en-US" sz="1600" dirty="0">
                <a:latin typeface="+mn-ea"/>
              </a:rPr>
              <a:t>는 </a:t>
            </a:r>
            <a:r>
              <a:rPr lang="en-US" altLang="ko-KR" sz="1600" dirty="0">
                <a:latin typeface="+mn-ea"/>
              </a:rPr>
              <a:t>Lead SW</a:t>
            </a:r>
            <a:r>
              <a:rPr lang="ko-KR" altLang="en-US" sz="1600" dirty="0" err="1">
                <a:latin typeface="+mn-ea"/>
              </a:rPr>
              <a:t>를</a:t>
            </a:r>
            <a:r>
              <a:rPr lang="ko-KR" altLang="en-US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사용</a:t>
            </a:r>
            <a:endParaRPr lang="en-US" altLang="ko-KR" sz="1600" dirty="0" smtClean="0"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최소화 직경 로프사용으로 좁은 </a:t>
            </a:r>
            <a:r>
              <a:rPr lang="ko-KR" altLang="en-US" sz="1600" dirty="0">
                <a:latin typeface="+mn-ea"/>
              </a:rPr>
              <a:t>면적에서도 깊은 </a:t>
            </a:r>
            <a:r>
              <a:rPr lang="ko-KR" altLang="en-US" sz="1600" dirty="0" err="1">
                <a:latin typeface="+mn-ea"/>
              </a:rPr>
              <a:t>수심용</a:t>
            </a:r>
            <a:r>
              <a:rPr lang="ko-KR" altLang="en-US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로프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ko-KR" altLang="en-US" sz="1600" dirty="0">
                <a:latin typeface="+mn-ea"/>
              </a:rPr>
              <a:t>사용이 </a:t>
            </a:r>
            <a:r>
              <a:rPr lang="ko-KR" altLang="en-US" sz="1600" dirty="0" smtClean="0">
                <a:latin typeface="+mn-ea"/>
              </a:rPr>
              <a:t>가능</a:t>
            </a:r>
            <a:endParaRPr lang="en-US" altLang="ko-KR" sz="1600" dirty="0" smtClean="0">
              <a:latin typeface="+mn-ea"/>
            </a:endParaRPr>
          </a:p>
          <a:p>
            <a:pPr marL="38100" marR="38100" algn="just" fontAlgn="base" latinLnBrk="1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등화의 등질은 </a:t>
            </a:r>
            <a:r>
              <a:rPr lang="en-US" altLang="ko-KR" sz="1600" dirty="0" smtClean="0">
                <a:latin typeface="+mn-ea"/>
              </a:rPr>
              <a:t>IALA</a:t>
            </a:r>
            <a:r>
              <a:rPr lang="ko-KR" altLang="en-US" sz="1600" dirty="0">
                <a:latin typeface="+mn-ea"/>
              </a:rPr>
              <a:t>의 </a:t>
            </a:r>
            <a:r>
              <a:rPr lang="ko-KR" altLang="en-US" sz="1600" dirty="0" err="1">
                <a:latin typeface="+mn-ea"/>
              </a:rPr>
              <a:t>신위험물</a:t>
            </a:r>
            <a:r>
              <a:rPr lang="ko-KR" altLang="en-US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표지 기준에 </a:t>
            </a:r>
            <a:r>
              <a:rPr lang="ko-KR" altLang="en-US" sz="1600" dirty="0">
                <a:latin typeface="+mn-ea"/>
              </a:rPr>
              <a:t>적합 하도록 </a:t>
            </a:r>
            <a:r>
              <a:rPr lang="ko-KR" altLang="en-US" sz="1600" dirty="0" smtClean="0">
                <a:latin typeface="+mn-ea"/>
              </a:rPr>
              <a:t>사용 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청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황색 교차 점등</a:t>
            </a:r>
            <a:r>
              <a:rPr lang="en-US" altLang="ko-KR" sz="1600" dirty="0" smtClean="0">
                <a:latin typeface="+mn-ea"/>
              </a:rPr>
              <a:t>)</a:t>
            </a:r>
            <a:endParaRPr lang="ko-KR" altLang="en-US" sz="16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95736" y="278092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" name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15616" y="4620542"/>
            <a:ext cx="1512168" cy="2026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6" name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491880" y="4836466"/>
            <a:ext cx="1689439" cy="18340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7" name="Picture 1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372200" y="4736924"/>
            <a:ext cx="1750432" cy="1875463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3870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err="1">
                <a:latin typeface="+mn-ea"/>
              </a:rPr>
              <a:t>혁신제품</a:t>
            </a:r>
            <a:r>
              <a:rPr lang="en-US" altLang="ko-KR" dirty="0">
                <a:latin typeface="+mn-ea"/>
              </a:rPr>
              <a:t> (</a:t>
            </a:r>
            <a:r>
              <a:rPr lang="ko-KR" altLang="en-US" dirty="0" err="1">
                <a:latin typeface="+mn-ea"/>
              </a:rPr>
              <a:t>침몰선박자동위치표시장치</a:t>
            </a:r>
            <a:r>
              <a:rPr lang="en-US" altLang="ko-KR" dirty="0">
                <a:latin typeface="+mn-ea"/>
              </a:rPr>
              <a:t>)</a:t>
            </a:r>
            <a:r>
              <a:rPr lang="ko-KR" altLang="en-US" dirty="0">
                <a:latin typeface="+mn-ea"/>
              </a:rPr>
              <a:t> 소개</a:t>
            </a:r>
            <a:endParaRPr lang="en-US" altLang="ko-KR" dirty="0">
              <a:latin typeface="+mn-ea"/>
            </a:endParaRPr>
          </a:p>
          <a:p>
            <a:pPr>
              <a:tabLst>
                <a:tab pos="2960688" algn="l"/>
              </a:tabLst>
            </a:pP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467544" y="940669"/>
            <a:ext cx="8262938" cy="5345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marR="38100" algn="just" fontAlgn="base" latinLnBrk="1">
              <a:lnSpc>
                <a:spcPct val="150000"/>
              </a:lnSpc>
              <a:spcBef>
                <a:spcPts val="500"/>
              </a:spcBef>
            </a:pPr>
            <a:r>
              <a:rPr lang="en-US" altLang="ko-KR" sz="1600" kern="0" dirty="0" smtClean="0">
                <a:solidFill>
                  <a:srgbClr val="000000"/>
                </a:solidFill>
              </a:rPr>
              <a:t>♧ </a:t>
            </a:r>
            <a:r>
              <a:rPr lang="ko-KR" altLang="en-US" sz="1600" kern="0" dirty="0" err="1" smtClean="0">
                <a:solidFill>
                  <a:srgbClr val="000000"/>
                </a:solidFill>
              </a:rPr>
              <a:t>혁신제품</a:t>
            </a:r>
            <a:r>
              <a:rPr lang="ko-KR" altLang="en-US" sz="1600" kern="0" dirty="0" smtClean="0">
                <a:solidFill>
                  <a:srgbClr val="000000"/>
                </a:solidFill>
              </a:rPr>
              <a:t> 개발 </a:t>
            </a:r>
            <a:r>
              <a:rPr lang="ko-KR" altLang="en-US" sz="1600" kern="0" dirty="0">
                <a:solidFill>
                  <a:srgbClr val="000000"/>
                </a:solidFill>
              </a:rPr>
              <a:t>추</a:t>
            </a:r>
            <a:r>
              <a:rPr lang="ko-KR" altLang="en-US" sz="1600" kern="0" dirty="0" smtClean="0">
                <a:solidFill>
                  <a:srgbClr val="000000"/>
                </a:solidFill>
              </a:rPr>
              <a:t>진사항 </a:t>
            </a:r>
            <a:endParaRPr lang="en-US" altLang="ko-KR" sz="1600" kern="0" dirty="0" smtClean="0">
              <a:solidFill>
                <a:srgbClr val="000000"/>
              </a:solidFill>
            </a:endParaRPr>
          </a:p>
          <a:p>
            <a:pPr marL="38100" marR="38100" algn="just" fontAlgn="base">
              <a:lnSpc>
                <a:spcPct val="150000"/>
              </a:lnSpc>
            </a:pPr>
            <a:r>
              <a:rPr lang="en-US" altLang="ko-KR" sz="1600" kern="0" dirty="0" smtClean="0">
                <a:solidFill>
                  <a:srgbClr val="000000"/>
                </a:solidFill>
                <a:latin typeface="+mn-ea"/>
              </a:rPr>
              <a:t>   - </a:t>
            </a:r>
            <a:r>
              <a:rPr lang="ko-KR" altLang="en-US" sz="1600" kern="0" dirty="0" smtClean="0">
                <a:solidFill>
                  <a:srgbClr val="000000"/>
                </a:solidFill>
                <a:latin typeface="+mn-ea"/>
              </a:rPr>
              <a:t>선박 침몰사고 발생 시 신속한 구조 활동을 지원하기 위하여 국가에서 필요한 제품    </a:t>
            </a:r>
            <a:endParaRPr lang="en-US" altLang="ko-KR" sz="1600" kern="0" dirty="0" smtClean="0">
              <a:solidFill>
                <a:srgbClr val="000000"/>
              </a:solidFill>
              <a:latin typeface="+mn-ea"/>
            </a:endParaRPr>
          </a:p>
          <a:p>
            <a:pPr marL="38100" marR="38100" algn="just" fontAlgn="base"/>
            <a:r>
              <a:rPr lang="en-US" altLang="ko-KR" sz="16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600" kern="0" dirty="0" smtClean="0">
                <a:solidFill>
                  <a:srgbClr val="000000"/>
                </a:solidFill>
                <a:latin typeface="+mn-ea"/>
              </a:rPr>
              <a:t>    </a:t>
            </a:r>
            <a:r>
              <a:rPr lang="ko-KR" altLang="en-US" sz="1600" kern="0" dirty="0" err="1" smtClean="0">
                <a:solidFill>
                  <a:srgbClr val="000000"/>
                </a:solidFill>
                <a:latin typeface="+mn-ea"/>
              </a:rPr>
              <a:t>으로</a:t>
            </a:r>
            <a:r>
              <a:rPr lang="ko-KR" altLang="en-US" sz="1600" kern="0" dirty="0" smtClean="0">
                <a:solidFill>
                  <a:srgbClr val="000000"/>
                </a:solidFill>
                <a:latin typeface="+mn-ea"/>
              </a:rPr>
              <a:t> 인정하여 연구 개발 지원 </a:t>
            </a:r>
            <a:endParaRPr lang="en-US" altLang="ko-KR" sz="1600" kern="0" dirty="0" smtClean="0">
              <a:solidFill>
                <a:srgbClr val="000000"/>
              </a:solidFill>
              <a:latin typeface="+mn-ea"/>
            </a:endParaRPr>
          </a:p>
          <a:p>
            <a:pPr marL="38100" marR="38100" algn="just" fontAlgn="base">
              <a:lnSpc>
                <a:spcPct val="150000"/>
              </a:lnSpc>
            </a:pPr>
            <a:r>
              <a:rPr lang="en-US" altLang="ko-KR" sz="1600" b="1" kern="0" dirty="0">
                <a:solidFill>
                  <a:srgbClr val="000000"/>
                </a:solidFill>
                <a:latin typeface="+mn-ea"/>
                <a:ea typeface="HY중고딕" panose="02030600000101010101" pitchFamily="18" charset="-127"/>
              </a:rPr>
              <a:t> </a:t>
            </a:r>
            <a:r>
              <a:rPr lang="en-US" altLang="ko-KR" sz="1600" b="1" kern="0" dirty="0" smtClean="0">
                <a:solidFill>
                  <a:srgbClr val="000000"/>
                </a:solidFill>
                <a:latin typeface="+mn-ea"/>
                <a:ea typeface="HY중고딕" panose="02030600000101010101" pitchFamily="18" charset="-127"/>
              </a:rPr>
              <a:t>  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en-US" altLang="ko-KR" sz="1400" dirty="0"/>
              <a:t>1</a:t>
            </a:r>
            <a:r>
              <a:rPr lang="ko-KR" altLang="en-US" sz="1400" dirty="0" smtClean="0"/>
              <a:t>차 연구 </a:t>
            </a:r>
            <a:r>
              <a:rPr lang="en-US" altLang="ko-KR" sz="1400" dirty="0" smtClean="0"/>
              <a:t>: 17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- 18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(2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) , </a:t>
            </a:r>
            <a:r>
              <a:rPr lang="ko-KR" altLang="en-US" sz="1400" dirty="0" smtClean="0"/>
              <a:t>연구개발비 </a:t>
            </a:r>
            <a:r>
              <a:rPr lang="en-US" altLang="ko-KR" sz="1400" dirty="0" smtClean="0"/>
              <a:t>: 453</a:t>
            </a:r>
            <a:r>
              <a:rPr lang="ko-KR" altLang="en-US" sz="1400" dirty="0" smtClean="0"/>
              <a:t>백만원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과기부 지원 </a:t>
            </a:r>
            <a:r>
              <a:rPr lang="en-US" altLang="ko-KR" sz="1400" dirty="0" smtClean="0"/>
              <a:t>340</a:t>
            </a:r>
            <a:r>
              <a:rPr lang="ko-KR" altLang="en-US" sz="1400" dirty="0" smtClean="0"/>
              <a:t>백만원</a:t>
            </a:r>
            <a:r>
              <a:rPr lang="en-US" altLang="ko-KR" sz="1400" dirty="0" smtClean="0"/>
              <a:t>)</a:t>
            </a:r>
          </a:p>
          <a:p>
            <a:pPr marL="38100" marR="38100" algn="just" fontAlgn="base"/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※ 1</a:t>
            </a:r>
            <a:r>
              <a:rPr lang="ko-KR" altLang="en-US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차 연구성과로 방사성폐기물 전용 운반선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청정누리호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2,600</a:t>
            </a:r>
            <a:r>
              <a:rPr lang="ko-KR" altLang="en-US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톤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lang="ko-KR" altLang="en-US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에 설치</a:t>
            </a:r>
            <a:endParaRPr lang="en-US" altLang="ko-KR" sz="1400" b="1" dirty="0" smtClean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8100" marR="38100" algn="just" fontAlgn="base">
              <a:spcBef>
                <a:spcPts val="500"/>
              </a:spcBef>
            </a:pPr>
            <a:r>
              <a:rPr lang="en-US" altLang="ko-KR" sz="1400" b="1" kern="0" dirty="0">
                <a:solidFill>
                  <a:srgbClr val="000000"/>
                </a:solidFill>
                <a:latin typeface="+mn-ea"/>
                <a:ea typeface="HY중고딕" panose="02030600000101010101" pitchFamily="18" charset="-127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  <a:ea typeface="HY중고딕" panose="02030600000101010101" pitchFamily="18" charset="-127"/>
              </a:rPr>
              <a:t>   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2</a:t>
            </a:r>
            <a:r>
              <a:rPr lang="ko-KR" altLang="en-US" sz="1400" dirty="0" smtClean="0"/>
              <a:t>차 연구 </a:t>
            </a:r>
            <a:r>
              <a:rPr lang="en-US" altLang="ko-KR" sz="1400" dirty="0" smtClean="0"/>
              <a:t>: 21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- 22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(2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연구개발비 </a:t>
            </a:r>
            <a:r>
              <a:rPr lang="en-US" altLang="ko-KR" sz="1400" dirty="0" smtClean="0"/>
              <a:t>:  470</a:t>
            </a:r>
            <a:r>
              <a:rPr lang="ko-KR" altLang="en-US" sz="1400" dirty="0" smtClean="0"/>
              <a:t>백만원 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해수부</a:t>
            </a:r>
            <a:r>
              <a:rPr lang="ko-KR" altLang="en-US" sz="1400" dirty="0" smtClean="0"/>
              <a:t> 지원 </a:t>
            </a:r>
            <a:r>
              <a:rPr lang="en-US" altLang="ko-KR" sz="1400" dirty="0" smtClean="0"/>
              <a:t>376</a:t>
            </a:r>
            <a:r>
              <a:rPr lang="ko-KR" altLang="en-US" sz="1400" dirty="0" smtClean="0"/>
              <a:t>백만원</a:t>
            </a:r>
            <a:r>
              <a:rPr lang="en-US" altLang="ko-KR" sz="1400" dirty="0" smtClean="0"/>
              <a:t>)</a:t>
            </a:r>
            <a:endParaRPr lang="en-US" altLang="ko-KR" sz="1400" dirty="0"/>
          </a:p>
          <a:p>
            <a:pPr marL="38100" marR="38100" algn="just" fontAlgn="base">
              <a:lnSpc>
                <a:spcPct val="150000"/>
              </a:lnSpc>
            </a:pPr>
            <a:r>
              <a:rPr lang="en-US" altLang="ko-KR" sz="1400" dirty="0"/>
              <a:t>       </a:t>
            </a:r>
            <a:r>
              <a:rPr lang="en-US" altLang="ko-KR" sz="1400" b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※ </a:t>
            </a:r>
            <a:r>
              <a:rPr lang="ko-KR" altLang="en-US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소형선박에 장착할 수 있도록 소형화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경량화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  <a:r>
              <a:rPr lang="ko-KR" altLang="en-US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가격을 저렴화하도록 개발</a:t>
            </a:r>
            <a:endParaRPr lang="en-US" altLang="ko-KR" sz="1400" b="1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8100" marR="38100" algn="just" fontAlgn="base">
              <a:lnSpc>
                <a:spcPct val="150000"/>
              </a:lnSpc>
              <a:spcBef>
                <a:spcPts val="500"/>
              </a:spcBef>
            </a:pPr>
            <a:r>
              <a:rPr lang="en-US" altLang="ko-KR" sz="16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  </a:t>
            </a:r>
            <a:r>
              <a:rPr lang="en-US" altLang="ko-KR" sz="1600" kern="0" dirty="0">
                <a:solidFill>
                  <a:srgbClr val="000000"/>
                </a:solidFill>
                <a:latin typeface="+mn-ea"/>
              </a:rPr>
              <a:t>- </a:t>
            </a:r>
            <a:r>
              <a:rPr lang="ko-KR" altLang="en-US" sz="1600" kern="0" dirty="0" smtClean="0">
                <a:solidFill>
                  <a:srgbClr val="000000"/>
                </a:solidFill>
                <a:latin typeface="+mn-ea"/>
              </a:rPr>
              <a:t>성공한 연구 개발 제품에 대한 판매 촉진을 위해 국가 지원 </a:t>
            </a:r>
            <a:endParaRPr lang="en-US" altLang="ko-KR" sz="1600" kern="0" dirty="0">
              <a:solidFill>
                <a:srgbClr val="00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kern="0" dirty="0">
                <a:solidFill>
                  <a:srgbClr val="000000"/>
                </a:solidFill>
                <a:latin typeface="+mn-ea"/>
              </a:rPr>
              <a:t>   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〮 </a:t>
            </a:r>
            <a:r>
              <a:rPr lang="ko-KR" altLang="en-US" sz="1400" dirty="0" err="1" smtClean="0">
                <a:latin typeface="+mn-ea"/>
              </a:rPr>
              <a:t>혁신제품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>
                <a:latin typeface="+mn-ea"/>
              </a:rPr>
              <a:t>지정</a:t>
            </a:r>
            <a:r>
              <a:rPr lang="en-US" altLang="ko-KR" sz="1400" dirty="0">
                <a:latin typeface="+mn-ea"/>
              </a:rPr>
              <a:t>(</a:t>
            </a:r>
            <a:r>
              <a:rPr lang="ko-KR" altLang="en-US" sz="1400" dirty="0">
                <a:latin typeface="+mn-ea"/>
              </a:rPr>
              <a:t>조달청</a:t>
            </a:r>
            <a:r>
              <a:rPr lang="en-US" altLang="ko-KR" sz="1400" dirty="0">
                <a:latin typeface="+mn-ea"/>
              </a:rPr>
              <a:t>) : </a:t>
            </a:r>
            <a:r>
              <a:rPr lang="en-US" altLang="ko-KR" sz="1400" dirty="0" smtClean="0">
                <a:latin typeface="+mn-ea"/>
              </a:rPr>
              <a:t>23. 09. 27 </a:t>
            </a:r>
            <a:r>
              <a:rPr lang="en-US" altLang="ko-KR" sz="1400" dirty="0">
                <a:latin typeface="+mn-ea"/>
              </a:rPr>
              <a:t>– </a:t>
            </a:r>
            <a:r>
              <a:rPr lang="en-US" altLang="ko-KR" sz="1400" dirty="0" smtClean="0">
                <a:latin typeface="+mn-ea"/>
              </a:rPr>
              <a:t>26. 9. 26 </a:t>
            </a:r>
            <a:r>
              <a:rPr lang="en-US" altLang="ko-KR" sz="1400" dirty="0">
                <a:latin typeface="+mn-ea"/>
              </a:rPr>
              <a:t>(1</a:t>
            </a:r>
            <a:r>
              <a:rPr lang="ko-KR" altLang="en-US" sz="1400" dirty="0">
                <a:latin typeface="+mn-ea"/>
              </a:rPr>
              <a:t>년은 필드 테스트</a:t>
            </a:r>
            <a:r>
              <a:rPr lang="en-US" altLang="ko-KR" sz="1400" dirty="0" smtClean="0">
                <a:latin typeface="+mn-ea"/>
              </a:rPr>
              <a:t>)</a:t>
            </a:r>
            <a:endParaRPr lang="en-US" altLang="ko-KR" sz="1400" dirty="0"/>
          </a:p>
          <a:p>
            <a:pPr marL="38100" marR="38100" algn="just" fontAlgn="base">
              <a:lnSpc>
                <a:spcPct val="150000"/>
              </a:lnSpc>
            </a:pPr>
            <a:r>
              <a:rPr lang="en-US" altLang="ko-KR" sz="1400" dirty="0"/>
              <a:t>       </a:t>
            </a:r>
            <a:r>
              <a:rPr lang="en-US" altLang="ko-KR" sz="1400" b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※ 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윤석열대통령이 수산의날 </a:t>
            </a:r>
            <a:r>
              <a:rPr lang="en-US" altLang="ko-KR" sz="1400" b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기념식(23. 3. 31)에서 “세계 최고 수준인 어업 안전 관리체계를 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            </a:t>
            </a:r>
          </a:p>
          <a:p>
            <a:pPr marL="38100" marR="38100" algn="just" fontAlgn="base"/>
            <a:r>
              <a:rPr lang="en-US" altLang="ko-KR" sz="1400" b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         구축해서 </a:t>
            </a:r>
            <a:r>
              <a:rPr lang="en-US" altLang="ko-KR" sz="1400" b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우리 어업인들이 안심하고 조업할 수 있도록 하겠다.”라는 국정지침에 </a:t>
            </a:r>
            <a:r>
              <a:rPr lang="en-US" altLang="ko-KR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따라 </a:t>
            </a:r>
            <a:r>
              <a:rPr lang="ko-KR" altLang="en-US" sz="1400" b="1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지정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 </a:t>
            </a:r>
            <a:endParaRPr lang="en-US" altLang="ko-KR" sz="1400" kern="0" dirty="0" smtClean="0">
              <a:solidFill>
                <a:srgbClr val="000000"/>
              </a:solidFill>
              <a:latin typeface="+mn-ea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     〮 </a:t>
            </a:r>
            <a:r>
              <a:rPr lang="ko-KR" altLang="en-US" sz="1400" kern="0" dirty="0" smtClean="0">
                <a:solidFill>
                  <a:srgbClr val="000000"/>
                </a:solidFill>
                <a:latin typeface="+mn-ea"/>
              </a:rPr>
              <a:t>수협중앙회와 </a:t>
            </a:r>
            <a:r>
              <a:rPr lang="en-US" altLang="ko-KR" sz="1400" kern="0" dirty="0" smtClean="0">
                <a:solidFill>
                  <a:srgbClr val="000000"/>
                </a:solidFill>
                <a:latin typeface="+mn-ea"/>
              </a:rPr>
              <a:t>23. 11,.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어업용기자재물품공급</a:t>
            </a:r>
            <a:r>
              <a:rPr lang="ko-KR" altLang="en-US" sz="1400" dirty="0" smtClean="0">
                <a:latin typeface="+mn-ea"/>
              </a:rPr>
              <a:t> 계약을 체결하여 국비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지방비 보조사업 가능</a:t>
            </a:r>
            <a:endParaRPr lang="en-US" altLang="ko-KR" sz="14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err="1" smtClean="0">
                <a:latin typeface="+mn-ea"/>
              </a:rPr>
              <a:t>혁신제품</a:t>
            </a:r>
            <a:r>
              <a:rPr lang="ko-KR" altLang="en-US" sz="1600" dirty="0" smtClean="0">
                <a:latin typeface="+mn-ea"/>
              </a:rPr>
              <a:t> 지정 사후 성과</a:t>
            </a:r>
            <a:endParaRPr lang="en-US" altLang="ko-KR" sz="1600" kern="0" dirty="0">
              <a:solidFill>
                <a:srgbClr val="00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    〮 </a:t>
            </a:r>
            <a:r>
              <a:rPr lang="en-US" altLang="ko-KR" sz="1400" dirty="0" smtClean="0"/>
              <a:t>24</a:t>
            </a:r>
            <a:r>
              <a:rPr lang="en-US" altLang="ko-KR" sz="1400" dirty="0"/>
              <a:t>. 1. 26 시범설치 기관으로 남해군을 </a:t>
            </a:r>
            <a:r>
              <a:rPr lang="en-US" altLang="ko-KR" sz="1400" dirty="0" smtClean="0"/>
              <a:t>선정</a:t>
            </a:r>
            <a:r>
              <a:rPr lang="ko-KR" altLang="en-US" sz="1400" dirty="0" smtClean="0"/>
              <a:t>하여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남해군 어선 </a:t>
            </a:r>
            <a:r>
              <a:rPr lang="en-US" altLang="ko-KR" sz="1400" dirty="0" smtClean="0"/>
              <a:t>50</a:t>
            </a:r>
            <a:r>
              <a:rPr lang="ko-KR" altLang="en-US" sz="1400" dirty="0" smtClean="0"/>
              <a:t>척에 시범 설치 진행 중</a:t>
            </a:r>
            <a:endParaRPr lang="en-US" altLang="ko-KR" sz="1600" kern="0" dirty="0">
              <a:solidFill>
                <a:srgbClr val="000000"/>
              </a:solidFill>
              <a:latin typeface="+mn-ea"/>
            </a:endParaRPr>
          </a:p>
          <a:p>
            <a:pPr marL="38100" marR="38100" algn="just" fontAlgn="base">
              <a:lnSpc>
                <a:spcPct val="15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〮 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국립한국해양대학교 실습선 </a:t>
            </a:r>
            <a:r>
              <a:rPr lang="ko-KR" altLang="en-US" sz="1400" b="1" kern="0" dirty="0" err="1" smtClean="0">
                <a:solidFill>
                  <a:srgbClr val="000000"/>
                </a:solidFill>
                <a:latin typeface="+mn-ea"/>
              </a:rPr>
              <a:t>한바다호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(6,686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톤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kern="0" dirty="0" err="1" smtClean="0">
                <a:solidFill>
                  <a:srgbClr val="000000"/>
                </a:solidFill>
                <a:latin typeface="+mn-ea"/>
              </a:rPr>
              <a:t>승선정원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246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), </a:t>
            </a:r>
            <a:r>
              <a:rPr lang="ko-KR" altLang="en-US" sz="1400" b="1" kern="0" dirty="0" err="1" smtClean="0">
                <a:solidFill>
                  <a:srgbClr val="000000"/>
                </a:solidFill>
                <a:latin typeface="+mn-ea"/>
              </a:rPr>
              <a:t>새나라호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(9,196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톤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kern="0" dirty="0" err="1" smtClean="0">
                <a:solidFill>
                  <a:srgbClr val="000000"/>
                </a:solidFill>
                <a:latin typeface="+mn-ea"/>
              </a:rPr>
              <a:t>승선정원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      </a:t>
            </a:r>
            <a:endParaRPr lang="en-US" altLang="ko-KR" sz="1400" b="1" kern="0" dirty="0" smtClean="0">
              <a:solidFill>
                <a:srgbClr val="000000"/>
              </a:solidFill>
              <a:latin typeface="+mn-ea"/>
            </a:endParaRPr>
          </a:p>
          <a:p>
            <a:pPr marL="38100" marR="38100" algn="just" fontAlgn="base">
              <a:lnSpc>
                <a:spcPct val="15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     239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+mn-ea"/>
              </a:rPr>
              <a:t>에 설치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+mn-ea"/>
              </a:rPr>
              <a:t>(24. 04. 20)</a:t>
            </a:r>
            <a:endParaRPr lang="en-US" altLang="ko-KR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8141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>
          <a:xfrm>
            <a:off x="381000" y="361950"/>
            <a:ext cx="6783288" cy="428625"/>
          </a:xfrm>
        </p:spPr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err="1">
                <a:latin typeface="+mn-ea"/>
              </a:rPr>
              <a:t>혁신제품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소개 </a:t>
            </a:r>
            <a:r>
              <a:rPr lang="en-US" altLang="ko-KR" dirty="0" smtClean="0">
                <a:latin typeface="+mn-ea"/>
              </a:rPr>
              <a:t>(1</a:t>
            </a:r>
            <a:r>
              <a:rPr lang="ko-KR" altLang="en-US" dirty="0" smtClean="0">
                <a:latin typeface="+mn-ea"/>
              </a:rPr>
              <a:t>차 </a:t>
            </a:r>
            <a:r>
              <a:rPr lang="ko-KR" altLang="en-US" dirty="0" err="1" smtClean="0">
                <a:latin typeface="+mn-ea"/>
              </a:rPr>
              <a:t>청정누리</a:t>
            </a:r>
            <a:r>
              <a:rPr lang="ko-KR" altLang="en-US" dirty="0" smtClean="0">
                <a:latin typeface="+mn-ea"/>
              </a:rPr>
              <a:t> 장착 및 공인기관 시험</a:t>
            </a:r>
            <a:r>
              <a:rPr lang="en-US" altLang="ko-KR" dirty="0" smtClean="0">
                <a:latin typeface="+mn-ea"/>
              </a:rPr>
              <a:t>)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0137" y="1034244"/>
            <a:ext cx="4378999" cy="223103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28184" y="1034244"/>
            <a:ext cx="1728192" cy="223180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94800" y="4179911"/>
            <a:ext cx="2996918" cy="17157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Picture 2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90241" y="4234939"/>
            <a:ext cx="2927477" cy="17157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1001" y="3645024"/>
            <a:ext cx="2190750" cy="28956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473319" y="3376487"/>
            <a:ext cx="3526606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2110" marR="38100" indent="-167640" algn="just" fontAlgn="base">
              <a:lnSpc>
                <a:spcPct val="160000"/>
              </a:lnSpc>
            </a:pP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방사능 폐기물 운반 선박 장착</a:t>
            </a:r>
            <a:endParaRPr lang="ko-KR" altLang="en-US" sz="4800" b="1" kern="0" dirty="0">
              <a:solidFill>
                <a:srgbClr val="000000"/>
              </a:solidFill>
              <a:latin typeface="한양신명조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285838" y="6119084"/>
            <a:ext cx="306494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2110" marR="38100" indent="-167640" algn="just" fontAlgn="base">
              <a:lnSpc>
                <a:spcPct val="160000"/>
              </a:lnSpc>
            </a:pPr>
            <a:r>
              <a:rPr lang="ko-KR" altLang="en-US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</a:rPr>
              <a:t>혁신제품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 침몰 부양 시험 </a:t>
            </a:r>
            <a:endParaRPr lang="ko-KR" altLang="en-US" sz="4800" b="1" kern="0" dirty="0">
              <a:solidFill>
                <a:srgbClr val="000000"/>
              </a:solidFill>
              <a:latin typeface="한양신명조"/>
            </a:endParaRPr>
          </a:p>
        </p:txBody>
      </p:sp>
    </p:spTree>
    <p:extLst>
      <p:ext uri="{BB962C8B-B14F-4D97-AF65-F5344CB8AC3E}">
        <p14:creationId xmlns:p14="http://schemas.microsoft.com/office/powerpoint/2010/main" val="392712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err="1">
                <a:latin typeface="+mn-ea"/>
              </a:rPr>
              <a:t>혁신제품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소개 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해양대 실습선 장착</a:t>
            </a:r>
            <a:r>
              <a:rPr lang="en-US" altLang="ko-KR" dirty="0" smtClean="0">
                <a:latin typeface="+mn-ea"/>
              </a:rPr>
              <a:t>)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284114" y="6169574"/>
            <a:ext cx="876041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2110" marR="38100" indent="-167640" algn="just" fontAlgn="base">
              <a:lnSpc>
                <a:spcPct val="160000"/>
              </a:lnSpc>
            </a:pPr>
            <a:r>
              <a:rPr lang="ko-KR" altLang="en-US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</a:rPr>
              <a:t>한국해양대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 실습선 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</a:rPr>
              <a:t>한바다호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: 9196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톤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, 239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명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/ </a:t>
            </a:r>
            <a:r>
              <a:rPr lang="ko-KR" altLang="en-US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</a:rPr>
              <a:t>새누리호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: 4,701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톤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, 208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명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) 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장착 </a:t>
            </a:r>
            <a:endParaRPr lang="ko-KR" altLang="en-US" sz="4800" b="1" kern="0" dirty="0">
              <a:solidFill>
                <a:srgbClr val="000000"/>
              </a:solidFill>
              <a:latin typeface="한양신명조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41" y="1137191"/>
            <a:ext cx="3695870" cy="495353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1137191"/>
            <a:ext cx="4180646" cy="228268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2435" y="3615137"/>
            <a:ext cx="4267770" cy="240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4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3. </a:t>
            </a:r>
            <a:r>
              <a:rPr lang="ko-KR" altLang="en-US" dirty="0" err="1">
                <a:latin typeface="+mn-ea"/>
              </a:rPr>
              <a:t>혁신제품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소개 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남해군 내 어선 장착</a:t>
            </a:r>
            <a:r>
              <a:rPr lang="en-US" altLang="ko-KR" dirty="0" smtClean="0">
                <a:latin typeface="+mn-ea"/>
              </a:rPr>
              <a:t>)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2783644" y="6346159"/>
            <a:ext cx="3576300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2110" marR="38100" indent="-167640" algn="just" fontAlgn="base">
              <a:lnSpc>
                <a:spcPct val="160000"/>
              </a:lnSpc>
            </a:pP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남해군 내 어선 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50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척에 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장착 </a:t>
            </a:r>
            <a:endParaRPr lang="ko-KR" altLang="en-US" sz="4800" b="1" kern="0" dirty="0">
              <a:solidFill>
                <a:srgbClr val="000000"/>
              </a:solidFill>
              <a:latin typeface="한양신명조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90" y="919493"/>
            <a:ext cx="3887706" cy="521506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1512" y="919493"/>
            <a:ext cx="4219575" cy="28479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120" y="3848190"/>
            <a:ext cx="2160240" cy="241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6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텍스트 개체 틀 6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tabLst>
                <a:tab pos="2960688" algn="l"/>
              </a:tabLst>
            </a:pPr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err="1">
                <a:latin typeface="+mn-ea"/>
              </a:rPr>
              <a:t>혁신제품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소개 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언론 보도</a:t>
            </a:r>
            <a:r>
              <a:rPr lang="en-US" altLang="ko-KR" dirty="0" smtClean="0">
                <a:latin typeface="+mn-ea"/>
              </a:rPr>
              <a:t>)</a:t>
            </a:r>
            <a:endParaRPr lang="en-US" altLang="ko-KR" dirty="0">
              <a:latin typeface="+mn-ea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90572" y="378695"/>
            <a:ext cx="320769" cy="304800"/>
            <a:chOff x="338" y="910"/>
            <a:chExt cx="164" cy="164"/>
          </a:xfrm>
        </p:grpSpPr>
        <p:pic>
          <p:nvPicPr>
            <p:cNvPr id="203" name="Picture 55" descr="shadow_1_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38" y="910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Oval 56"/>
            <p:cNvSpPr>
              <a:spLocks noChangeArrowheads="1"/>
            </p:cNvSpPr>
            <p:nvPr/>
          </p:nvSpPr>
          <p:spPr bwMode="gray">
            <a:xfrm rot="-10876022" flipH="1" flipV="1">
              <a:off x="365" y="937"/>
              <a:ext cx="110" cy="109"/>
            </a:xfrm>
            <a:prstGeom prst="ellipse">
              <a:avLst/>
            </a:prstGeom>
            <a:gradFill rotWithShape="1">
              <a:gsLst>
                <a:gs pos="0">
                  <a:srgbClr val="4EA88A"/>
                </a:gs>
                <a:gs pos="100000">
                  <a:srgbClr val="4EA88A">
                    <a:gamma/>
                    <a:shade val="8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kern="0" dirty="0">
                <a:solidFill>
                  <a:srgbClr val="000000"/>
                </a:solidFill>
                <a:latin typeface="Arial"/>
                <a:ea typeface="굴림" charset="-127"/>
              </a:endParaRPr>
            </a:p>
          </p:txBody>
        </p:sp>
        <p:pic>
          <p:nvPicPr>
            <p:cNvPr id="205" name="Picture 57" descr="Picture2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10800000" flipV="1">
              <a:off x="373" y="946"/>
              <a:ext cx="91" cy="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그룹 205"/>
          <p:cNvGrpSpPr/>
          <p:nvPr/>
        </p:nvGrpSpPr>
        <p:grpSpPr>
          <a:xfrm>
            <a:off x="81777" y="384036"/>
            <a:ext cx="338360" cy="323853"/>
            <a:chOff x="1935163" y="2262188"/>
            <a:chExt cx="2457450" cy="2460625"/>
          </a:xfrm>
          <a:solidFill>
            <a:schemeClr val="accent1"/>
          </a:solidFill>
        </p:grpSpPr>
        <p:sp>
          <p:nvSpPr>
            <p:cNvPr id="207" name="Freeform 13"/>
            <p:cNvSpPr>
              <a:spLocks/>
            </p:cNvSpPr>
            <p:nvPr/>
          </p:nvSpPr>
          <p:spPr bwMode="auto">
            <a:xfrm>
              <a:off x="1935163" y="2262188"/>
              <a:ext cx="2457450" cy="2460625"/>
            </a:xfrm>
            <a:custGeom>
              <a:avLst/>
              <a:gdLst>
                <a:gd name="T0" fmla="*/ 1548 w 1548"/>
                <a:gd name="T1" fmla="*/ 814 h 1550"/>
                <a:gd name="T2" fmla="*/ 1532 w 1548"/>
                <a:gd name="T3" fmla="*/ 930 h 1550"/>
                <a:gd name="T4" fmla="*/ 1502 w 1548"/>
                <a:gd name="T5" fmla="*/ 1042 h 1550"/>
                <a:gd name="T6" fmla="*/ 1454 w 1548"/>
                <a:gd name="T7" fmla="*/ 1144 h 1550"/>
                <a:gd name="T8" fmla="*/ 1394 w 1548"/>
                <a:gd name="T9" fmla="*/ 1238 h 1550"/>
                <a:gd name="T10" fmla="*/ 1322 w 1548"/>
                <a:gd name="T11" fmla="*/ 1322 h 1550"/>
                <a:gd name="T12" fmla="*/ 1238 w 1548"/>
                <a:gd name="T13" fmla="*/ 1396 h 1550"/>
                <a:gd name="T14" fmla="*/ 1144 w 1548"/>
                <a:gd name="T15" fmla="*/ 1456 h 1550"/>
                <a:gd name="T16" fmla="*/ 1040 w 1548"/>
                <a:gd name="T17" fmla="*/ 1502 h 1550"/>
                <a:gd name="T18" fmla="*/ 930 w 1548"/>
                <a:gd name="T19" fmla="*/ 1534 h 1550"/>
                <a:gd name="T20" fmla="*/ 814 w 1548"/>
                <a:gd name="T21" fmla="*/ 1548 h 1550"/>
                <a:gd name="T22" fmla="*/ 734 w 1548"/>
                <a:gd name="T23" fmla="*/ 1548 h 1550"/>
                <a:gd name="T24" fmla="*/ 618 w 1548"/>
                <a:gd name="T25" fmla="*/ 1534 h 1550"/>
                <a:gd name="T26" fmla="*/ 508 w 1548"/>
                <a:gd name="T27" fmla="*/ 1502 h 1550"/>
                <a:gd name="T28" fmla="*/ 404 w 1548"/>
                <a:gd name="T29" fmla="*/ 1456 h 1550"/>
                <a:gd name="T30" fmla="*/ 310 w 1548"/>
                <a:gd name="T31" fmla="*/ 1396 h 1550"/>
                <a:gd name="T32" fmla="*/ 226 w 1548"/>
                <a:gd name="T33" fmla="*/ 1322 h 1550"/>
                <a:gd name="T34" fmla="*/ 154 w 1548"/>
                <a:gd name="T35" fmla="*/ 1238 h 1550"/>
                <a:gd name="T36" fmla="*/ 92 w 1548"/>
                <a:gd name="T37" fmla="*/ 1144 h 1550"/>
                <a:gd name="T38" fmla="*/ 46 w 1548"/>
                <a:gd name="T39" fmla="*/ 1042 h 1550"/>
                <a:gd name="T40" fmla="*/ 14 w 1548"/>
                <a:gd name="T41" fmla="*/ 930 h 1550"/>
                <a:gd name="T42" fmla="*/ 0 w 1548"/>
                <a:gd name="T43" fmla="*/ 814 h 1550"/>
                <a:gd name="T44" fmla="*/ 0 w 1548"/>
                <a:gd name="T45" fmla="*/ 734 h 1550"/>
                <a:gd name="T46" fmla="*/ 14 w 1548"/>
                <a:gd name="T47" fmla="*/ 618 h 1550"/>
                <a:gd name="T48" fmla="*/ 46 w 1548"/>
                <a:gd name="T49" fmla="*/ 508 h 1550"/>
                <a:gd name="T50" fmla="*/ 92 w 1548"/>
                <a:gd name="T51" fmla="*/ 406 h 1550"/>
                <a:gd name="T52" fmla="*/ 154 w 1548"/>
                <a:gd name="T53" fmla="*/ 312 h 1550"/>
                <a:gd name="T54" fmla="*/ 226 w 1548"/>
                <a:gd name="T55" fmla="*/ 226 h 1550"/>
                <a:gd name="T56" fmla="*/ 310 w 1548"/>
                <a:gd name="T57" fmla="*/ 154 h 1550"/>
                <a:gd name="T58" fmla="*/ 404 w 1548"/>
                <a:gd name="T59" fmla="*/ 94 h 1550"/>
                <a:gd name="T60" fmla="*/ 508 w 1548"/>
                <a:gd name="T61" fmla="*/ 48 h 1550"/>
                <a:gd name="T62" fmla="*/ 618 w 1548"/>
                <a:gd name="T63" fmla="*/ 16 h 1550"/>
                <a:gd name="T64" fmla="*/ 734 w 1548"/>
                <a:gd name="T65" fmla="*/ 2 h 1550"/>
                <a:gd name="T66" fmla="*/ 814 w 1548"/>
                <a:gd name="T67" fmla="*/ 2 h 1550"/>
                <a:gd name="T68" fmla="*/ 930 w 1548"/>
                <a:gd name="T69" fmla="*/ 16 h 1550"/>
                <a:gd name="T70" fmla="*/ 1040 w 1548"/>
                <a:gd name="T71" fmla="*/ 48 h 1550"/>
                <a:gd name="T72" fmla="*/ 1144 w 1548"/>
                <a:gd name="T73" fmla="*/ 94 h 1550"/>
                <a:gd name="T74" fmla="*/ 1238 w 1548"/>
                <a:gd name="T75" fmla="*/ 154 h 1550"/>
                <a:gd name="T76" fmla="*/ 1322 w 1548"/>
                <a:gd name="T77" fmla="*/ 226 h 1550"/>
                <a:gd name="T78" fmla="*/ 1394 w 1548"/>
                <a:gd name="T79" fmla="*/ 312 h 1550"/>
                <a:gd name="T80" fmla="*/ 1454 w 1548"/>
                <a:gd name="T81" fmla="*/ 406 h 1550"/>
                <a:gd name="T82" fmla="*/ 1502 w 1548"/>
                <a:gd name="T83" fmla="*/ 508 h 1550"/>
                <a:gd name="T84" fmla="*/ 1532 w 1548"/>
                <a:gd name="T85" fmla="*/ 618 h 1550"/>
                <a:gd name="T86" fmla="*/ 1548 w 1548"/>
                <a:gd name="T87" fmla="*/ 734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8" h="1550">
                  <a:moveTo>
                    <a:pt x="1548" y="774"/>
                  </a:moveTo>
                  <a:lnTo>
                    <a:pt x="1548" y="774"/>
                  </a:lnTo>
                  <a:lnTo>
                    <a:pt x="1548" y="814"/>
                  </a:lnTo>
                  <a:lnTo>
                    <a:pt x="1544" y="854"/>
                  </a:lnTo>
                  <a:lnTo>
                    <a:pt x="1540" y="892"/>
                  </a:lnTo>
                  <a:lnTo>
                    <a:pt x="1532" y="930"/>
                  </a:lnTo>
                  <a:lnTo>
                    <a:pt x="1524" y="968"/>
                  </a:lnTo>
                  <a:lnTo>
                    <a:pt x="1514" y="1006"/>
                  </a:lnTo>
                  <a:lnTo>
                    <a:pt x="1502" y="1042"/>
                  </a:lnTo>
                  <a:lnTo>
                    <a:pt x="1488" y="1076"/>
                  </a:lnTo>
                  <a:lnTo>
                    <a:pt x="1472" y="1110"/>
                  </a:lnTo>
                  <a:lnTo>
                    <a:pt x="1454" y="1144"/>
                  </a:lnTo>
                  <a:lnTo>
                    <a:pt x="1436" y="1176"/>
                  </a:lnTo>
                  <a:lnTo>
                    <a:pt x="1416" y="1208"/>
                  </a:lnTo>
                  <a:lnTo>
                    <a:pt x="1394" y="1238"/>
                  </a:lnTo>
                  <a:lnTo>
                    <a:pt x="1372" y="1268"/>
                  </a:lnTo>
                  <a:lnTo>
                    <a:pt x="1348" y="1296"/>
                  </a:lnTo>
                  <a:lnTo>
                    <a:pt x="1322" y="1322"/>
                  </a:lnTo>
                  <a:lnTo>
                    <a:pt x="1294" y="1348"/>
                  </a:lnTo>
                  <a:lnTo>
                    <a:pt x="1266" y="1372"/>
                  </a:lnTo>
                  <a:lnTo>
                    <a:pt x="1238" y="1396"/>
                  </a:lnTo>
                  <a:lnTo>
                    <a:pt x="1206" y="1418"/>
                  </a:lnTo>
                  <a:lnTo>
                    <a:pt x="1176" y="1438"/>
                  </a:lnTo>
                  <a:lnTo>
                    <a:pt x="1144" y="1456"/>
                  </a:lnTo>
                  <a:lnTo>
                    <a:pt x="1110" y="1472"/>
                  </a:lnTo>
                  <a:lnTo>
                    <a:pt x="1076" y="1488"/>
                  </a:lnTo>
                  <a:lnTo>
                    <a:pt x="1040" y="1502"/>
                  </a:lnTo>
                  <a:lnTo>
                    <a:pt x="1004" y="1514"/>
                  </a:lnTo>
                  <a:lnTo>
                    <a:pt x="968" y="1524"/>
                  </a:lnTo>
                  <a:lnTo>
                    <a:pt x="930" y="1534"/>
                  </a:lnTo>
                  <a:lnTo>
                    <a:pt x="892" y="1540"/>
                  </a:lnTo>
                  <a:lnTo>
                    <a:pt x="854" y="1546"/>
                  </a:lnTo>
                  <a:lnTo>
                    <a:pt x="814" y="1548"/>
                  </a:lnTo>
                  <a:lnTo>
                    <a:pt x="774" y="1550"/>
                  </a:lnTo>
                  <a:lnTo>
                    <a:pt x="774" y="1550"/>
                  </a:lnTo>
                  <a:lnTo>
                    <a:pt x="734" y="1548"/>
                  </a:lnTo>
                  <a:lnTo>
                    <a:pt x="694" y="1546"/>
                  </a:lnTo>
                  <a:lnTo>
                    <a:pt x="656" y="1540"/>
                  </a:lnTo>
                  <a:lnTo>
                    <a:pt x="618" y="1534"/>
                  </a:lnTo>
                  <a:lnTo>
                    <a:pt x="580" y="1524"/>
                  </a:lnTo>
                  <a:lnTo>
                    <a:pt x="544" y="1514"/>
                  </a:lnTo>
                  <a:lnTo>
                    <a:pt x="508" y="1502"/>
                  </a:lnTo>
                  <a:lnTo>
                    <a:pt x="472" y="1488"/>
                  </a:lnTo>
                  <a:lnTo>
                    <a:pt x="438" y="1472"/>
                  </a:lnTo>
                  <a:lnTo>
                    <a:pt x="404" y="1456"/>
                  </a:lnTo>
                  <a:lnTo>
                    <a:pt x="372" y="1438"/>
                  </a:lnTo>
                  <a:lnTo>
                    <a:pt x="340" y="1418"/>
                  </a:lnTo>
                  <a:lnTo>
                    <a:pt x="310" y="1396"/>
                  </a:lnTo>
                  <a:lnTo>
                    <a:pt x="282" y="1372"/>
                  </a:lnTo>
                  <a:lnTo>
                    <a:pt x="252" y="1348"/>
                  </a:lnTo>
                  <a:lnTo>
                    <a:pt x="226" y="1322"/>
                  </a:lnTo>
                  <a:lnTo>
                    <a:pt x="200" y="1296"/>
                  </a:lnTo>
                  <a:lnTo>
                    <a:pt x="176" y="1268"/>
                  </a:lnTo>
                  <a:lnTo>
                    <a:pt x="154" y="1238"/>
                  </a:lnTo>
                  <a:lnTo>
                    <a:pt x="132" y="1208"/>
                  </a:lnTo>
                  <a:lnTo>
                    <a:pt x="112" y="1176"/>
                  </a:lnTo>
                  <a:lnTo>
                    <a:pt x="92" y="1144"/>
                  </a:lnTo>
                  <a:lnTo>
                    <a:pt x="76" y="1110"/>
                  </a:lnTo>
                  <a:lnTo>
                    <a:pt x="60" y="1076"/>
                  </a:lnTo>
                  <a:lnTo>
                    <a:pt x="46" y="1042"/>
                  </a:lnTo>
                  <a:lnTo>
                    <a:pt x="34" y="1006"/>
                  </a:lnTo>
                  <a:lnTo>
                    <a:pt x="24" y="968"/>
                  </a:lnTo>
                  <a:lnTo>
                    <a:pt x="14" y="930"/>
                  </a:lnTo>
                  <a:lnTo>
                    <a:pt x="8" y="892"/>
                  </a:lnTo>
                  <a:lnTo>
                    <a:pt x="4" y="854"/>
                  </a:lnTo>
                  <a:lnTo>
                    <a:pt x="0" y="814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0" y="734"/>
                  </a:lnTo>
                  <a:lnTo>
                    <a:pt x="4" y="696"/>
                  </a:lnTo>
                  <a:lnTo>
                    <a:pt x="8" y="656"/>
                  </a:lnTo>
                  <a:lnTo>
                    <a:pt x="14" y="618"/>
                  </a:lnTo>
                  <a:lnTo>
                    <a:pt x="24" y="582"/>
                  </a:lnTo>
                  <a:lnTo>
                    <a:pt x="34" y="544"/>
                  </a:lnTo>
                  <a:lnTo>
                    <a:pt x="46" y="508"/>
                  </a:lnTo>
                  <a:lnTo>
                    <a:pt x="60" y="474"/>
                  </a:lnTo>
                  <a:lnTo>
                    <a:pt x="76" y="438"/>
                  </a:lnTo>
                  <a:lnTo>
                    <a:pt x="92" y="406"/>
                  </a:lnTo>
                  <a:lnTo>
                    <a:pt x="112" y="374"/>
                  </a:lnTo>
                  <a:lnTo>
                    <a:pt x="132" y="342"/>
                  </a:lnTo>
                  <a:lnTo>
                    <a:pt x="154" y="312"/>
                  </a:lnTo>
                  <a:lnTo>
                    <a:pt x="176" y="282"/>
                  </a:lnTo>
                  <a:lnTo>
                    <a:pt x="200" y="254"/>
                  </a:lnTo>
                  <a:lnTo>
                    <a:pt x="226" y="226"/>
                  </a:lnTo>
                  <a:lnTo>
                    <a:pt x="252" y="202"/>
                  </a:lnTo>
                  <a:lnTo>
                    <a:pt x="282" y="176"/>
                  </a:lnTo>
                  <a:lnTo>
                    <a:pt x="310" y="154"/>
                  </a:lnTo>
                  <a:lnTo>
                    <a:pt x="340" y="132"/>
                  </a:lnTo>
                  <a:lnTo>
                    <a:pt x="372" y="112"/>
                  </a:lnTo>
                  <a:lnTo>
                    <a:pt x="404" y="94"/>
                  </a:lnTo>
                  <a:lnTo>
                    <a:pt x="438" y="76"/>
                  </a:lnTo>
                  <a:lnTo>
                    <a:pt x="472" y="60"/>
                  </a:lnTo>
                  <a:lnTo>
                    <a:pt x="508" y="48"/>
                  </a:lnTo>
                  <a:lnTo>
                    <a:pt x="544" y="34"/>
                  </a:lnTo>
                  <a:lnTo>
                    <a:pt x="580" y="24"/>
                  </a:lnTo>
                  <a:lnTo>
                    <a:pt x="618" y="16"/>
                  </a:lnTo>
                  <a:lnTo>
                    <a:pt x="656" y="10"/>
                  </a:lnTo>
                  <a:lnTo>
                    <a:pt x="694" y="4"/>
                  </a:lnTo>
                  <a:lnTo>
                    <a:pt x="734" y="2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814" y="2"/>
                  </a:lnTo>
                  <a:lnTo>
                    <a:pt x="854" y="4"/>
                  </a:lnTo>
                  <a:lnTo>
                    <a:pt x="892" y="10"/>
                  </a:lnTo>
                  <a:lnTo>
                    <a:pt x="930" y="16"/>
                  </a:lnTo>
                  <a:lnTo>
                    <a:pt x="968" y="24"/>
                  </a:lnTo>
                  <a:lnTo>
                    <a:pt x="1004" y="34"/>
                  </a:lnTo>
                  <a:lnTo>
                    <a:pt x="1040" y="48"/>
                  </a:lnTo>
                  <a:lnTo>
                    <a:pt x="1076" y="60"/>
                  </a:lnTo>
                  <a:lnTo>
                    <a:pt x="1110" y="76"/>
                  </a:lnTo>
                  <a:lnTo>
                    <a:pt x="1144" y="94"/>
                  </a:lnTo>
                  <a:lnTo>
                    <a:pt x="1176" y="112"/>
                  </a:lnTo>
                  <a:lnTo>
                    <a:pt x="1206" y="132"/>
                  </a:lnTo>
                  <a:lnTo>
                    <a:pt x="1238" y="154"/>
                  </a:lnTo>
                  <a:lnTo>
                    <a:pt x="1266" y="176"/>
                  </a:lnTo>
                  <a:lnTo>
                    <a:pt x="1294" y="202"/>
                  </a:lnTo>
                  <a:lnTo>
                    <a:pt x="1322" y="226"/>
                  </a:lnTo>
                  <a:lnTo>
                    <a:pt x="1348" y="254"/>
                  </a:lnTo>
                  <a:lnTo>
                    <a:pt x="1372" y="282"/>
                  </a:lnTo>
                  <a:lnTo>
                    <a:pt x="1394" y="312"/>
                  </a:lnTo>
                  <a:lnTo>
                    <a:pt x="1416" y="342"/>
                  </a:lnTo>
                  <a:lnTo>
                    <a:pt x="1436" y="374"/>
                  </a:lnTo>
                  <a:lnTo>
                    <a:pt x="1454" y="406"/>
                  </a:lnTo>
                  <a:lnTo>
                    <a:pt x="1472" y="438"/>
                  </a:lnTo>
                  <a:lnTo>
                    <a:pt x="1488" y="474"/>
                  </a:lnTo>
                  <a:lnTo>
                    <a:pt x="1502" y="508"/>
                  </a:lnTo>
                  <a:lnTo>
                    <a:pt x="1514" y="544"/>
                  </a:lnTo>
                  <a:lnTo>
                    <a:pt x="1524" y="582"/>
                  </a:lnTo>
                  <a:lnTo>
                    <a:pt x="1532" y="618"/>
                  </a:lnTo>
                  <a:lnTo>
                    <a:pt x="1540" y="656"/>
                  </a:lnTo>
                  <a:lnTo>
                    <a:pt x="1544" y="696"/>
                  </a:lnTo>
                  <a:lnTo>
                    <a:pt x="1548" y="734"/>
                  </a:lnTo>
                  <a:lnTo>
                    <a:pt x="1548" y="774"/>
                  </a:lnTo>
                  <a:lnTo>
                    <a:pt x="1548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2071688" y="2398713"/>
              <a:ext cx="2184400" cy="2184400"/>
            </a:xfrm>
            <a:custGeom>
              <a:avLst/>
              <a:gdLst>
                <a:gd name="T0" fmla="*/ 620 w 1376"/>
                <a:gd name="T1" fmla="*/ 4 h 1376"/>
                <a:gd name="T2" fmla="*/ 350 w 1376"/>
                <a:gd name="T3" fmla="*/ 90 h 1376"/>
                <a:gd name="T4" fmla="*/ 140 w 1376"/>
                <a:gd name="T5" fmla="*/ 272 h 1376"/>
                <a:gd name="T6" fmla="*/ 20 w 1376"/>
                <a:gd name="T7" fmla="*/ 526 h 1376"/>
                <a:gd name="T8" fmla="*/ 0 w 1376"/>
                <a:gd name="T9" fmla="*/ 724 h 1376"/>
                <a:gd name="T10" fmla="*/ 48 w 1376"/>
                <a:gd name="T11" fmla="*/ 942 h 1376"/>
                <a:gd name="T12" fmla="*/ 202 w 1376"/>
                <a:gd name="T13" fmla="*/ 1174 h 1376"/>
                <a:gd name="T14" fmla="*/ 434 w 1376"/>
                <a:gd name="T15" fmla="*/ 1328 h 1376"/>
                <a:gd name="T16" fmla="*/ 654 w 1376"/>
                <a:gd name="T17" fmla="*/ 1376 h 1376"/>
                <a:gd name="T18" fmla="*/ 850 w 1376"/>
                <a:gd name="T19" fmla="*/ 1358 h 1376"/>
                <a:gd name="T20" fmla="*/ 1104 w 1376"/>
                <a:gd name="T21" fmla="*/ 1236 h 1376"/>
                <a:gd name="T22" fmla="*/ 1286 w 1376"/>
                <a:gd name="T23" fmla="*/ 1028 h 1376"/>
                <a:gd name="T24" fmla="*/ 1372 w 1376"/>
                <a:gd name="T25" fmla="*/ 756 h 1376"/>
                <a:gd name="T26" fmla="*/ 1372 w 1376"/>
                <a:gd name="T27" fmla="*/ 622 h 1376"/>
                <a:gd name="T28" fmla="*/ 1286 w 1376"/>
                <a:gd name="T29" fmla="*/ 350 h 1376"/>
                <a:gd name="T30" fmla="*/ 1104 w 1376"/>
                <a:gd name="T31" fmla="*/ 142 h 1376"/>
                <a:gd name="T32" fmla="*/ 850 w 1376"/>
                <a:gd name="T33" fmla="*/ 20 h 1376"/>
                <a:gd name="T34" fmla="*/ 450 w 1376"/>
                <a:gd name="T35" fmla="*/ 154 h 1376"/>
                <a:gd name="T36" fmla="*/ 282 w 1376"/>
                <a:gd name="T37" fmla="*/ 384 h 1376"/>
                <a:gd name="T38" fmla="*/ 128 w 1376"/>
                <a:gd name="T39" fmla="*/ 424 h 1376"/>
                <a:gd name="T40" fmla="*/ 332 w 1376"/>
                <a:gd name="T41" fmla="*/ 184 h 1376"/>
                <a:gd name="T42" fmla="*/ 328 w 1376"/>
                <a:gd name="T43" fmla="*/ 490 h 1376"/>
                <a:gd name="T44" fmla="*/ 106 w 1376"/>
                <a:gd name="T45" fmla="*/ 590 h 1376"/>
                <a:gd name="T46" fmla="*/ 338 w 1376"/>
                <a:gd name="T47" fmla="*/ 438 h 1376"/>
                <a:gd name="T48" fmla="*/ 240 w 1376"/>
                <a:gd name="T49" fmla="*/ 896 h 1376"/>
                <a:gd name="T50" fmla="*/ 80 w 1376"/>
                <a:gd name="T51" fmla="*/ 740 h 1376"/>
                <a:gd name="T52" fmla="*/ 246 w 1376"/>
                <a:gd name="T53" fmla="*/ 978 h 1376"/>
                <a:gd name="T54" fmla="*/ 432 w 1376"/>
                <a:gd name="T55" fmla="*/ 1194 h 1376"/>
                <a:gd name="T56" fmla="*/ 332 w 1376"/>
                <a:gd name="T57" fmla="*/ 1194 h 1376"/>
                <a:gd name="T58" fmla="*/ 128 w 1376"/>
                <a:gd name="T59" fmla="*/ 954 h 1376"/>
                <a:gd name="T60" fmla="*/ 590 w 1376"/>
                <a:gd name="T61" fmla="*/ 1272 h 1376"/>
                <a:gd name="T62" fmla="*/ 438 w 1376"/>
                <a:gd name="T63" fmla="*/ 1040 h 1376"/>
                <a:gd name="T64" fmla="*/ 530 w 1376"/>
                <a:gd name="T65" fmla="*/ 984 h 1376"/>
                <a:gd name="T66" fmla="*/ 654 w 1376"/>
                <a:gd name="T67" fmla="*/ 994 h 1376"/>
                <a:gd name="T68" fmla="*/ 470 w 1376"/>
                <a:gd name="T69" fmla="*/ 404 h 1376"/>
                <a:gd name="T70" fmla="*/ 490 w 1376"/>
                <a:gd name="T71" fmla="*/ 328 h 1376"/>
                <a:gd name="T72" fmla="*/ 574 w 1376"/>
                <a:gd name="T73" fmla="*/ 118 h 1376"/>
                <a:gd name="T74" fmla="*/ 1250 w 1376"/>
                <a:gd name="T75" fmla="*/ 470 h 1376"/>
                <a:gd name="T76" fmla="*/ 1006 w 1376"/>
                <a:gd name="T77" fmla="*/ 320 h 1376"/>
                <a:gd name="T78" fmla="*/ 920 w 1376"/>
                <a:gd name="T79" fmla="*/ 116 h 1376"/>
                <a:gd name="T80" fmla="*/ 1172 w 1376"/>
                <a:gd name="T81" fmla="*/ 304 h 1376"/>
                <a:gd name="T82" fmla="*/ 722 w 1376"/>
                <a:gd name="T83" fmla="*/ 76 h 1376"/>
                <a:gd name="T84" fmla="*/ 872 w 1376"/>
                <a:gd name="T85" fmla="*/ 198 h 1376"/>
                <a:gd name="T86" fmla="*/ 722 w 1376"/>
                <a:gd name="T87" fmla="*/ 76 h 1376"/>
                <a:gd name="T88" fmla="*/ 984 w 1376"/>
                <a:gd name="T89" fmla="*/ 530 h 1376"/>
                <a:gd name="T90" fmla="*/ 984 w 1376"/>
                <a:gd name="T91" fmla="*/ 848 h 1376"/>
                <a:gd name="T92" fmla="*/ 722 w 1376"/>
                <a:gd name="T93" fmla="*/ 1302 h 1376"/>
                <a:gd name="T94" fmla="*/ 896 w 1376"/>
                <a:gd name="T95" fmla="*/ 1136 h 1376"/>
                <a:gd name="T96" fmla="*/ 738 w 1376"/>
                <a:gd name="T97" fmla="*/ 1296 h 1376"/>
                <a:gd name="T98" fmla="*/ 978 w 1376"/>
                <a:gd name="T99" fmla="*/ 1130 h 1376"/>
                <a:gd name="T100" fmla="*/ 1194 w 1376"/>
                <a:gd name="T101" fmla="*/ 946 h 1376"/>
                <a:gd name="T102" fmla="*/ 1194 w 1376"/>
                <a:gd name="T103" fmla="*/ 1044 h 1376"/>
                <a:gd name="T104" fmla="*/ 952 w 1376"/>
                <a:gd name="T105" fmla="*/ 1248 h 1376"/>
                <a:gd name="T106" fmla="*/ 1062 w 1376"/>
                <a:gd name="T107" fmla="*/ 724 h 1376"/>
                <a:gd name="T108" fmla="*/ 1230 w 1376"/>
                <a:gd name="T109" fmla="*/ 832 h 1376"/>
                <a:gd name="T110" fmla="*/ 1060 w 1376"/>
                <a:gd name="T111" fmla="*/ 598 h 1376"/>
                <a:gd name="T112" fmla="*/ 1230 w 1376"/>
                <a:gd name="T113" fmla="*/ 54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6" h="1376">
                  <a:moveTo>
                    <a:pt x="722" y="2"/>
                  </a:moveTo>
                  <a:lnTo>
                    <a:pt x="722" y="2"/>
                  </a:lnTo>
                  <a:lnTo>
                    <a:pt x="72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54" y="2"/>
                  </a:lnTo>
                  <a:lnTo>
                    <a:pt x="620" y="4"/>
                  </a:lnTo>
                  <a:lnTo>
                    <a:pt x="588" y="8"/>
                  </a:lnTo>
                  <a:lnTo>
                    <a:pt x="556" y="14"/>
                  </a:lnTo>
                  <a:lnTo>
                    <a:pt x="524" y="20"/>
                  </a:lnTo>
                  <a:lnTo>
                    <a:pt x="494" y="28"/>
                  </a:lnTo>
                  <a:lnTo>
                    <a:pt x="464" y="38"/>
                  </a:lnTo>
                  <a:lnTo>
                    <a:pt x="434" y="50"/>
                  </a:lnTo>
                  <a:lnTo>
                    <a:pt x="406" y="62"/>
                  </a:lnTo>
                  <a:lnTo>
                    <a:pt x="378" y="76"/>
                  </a:lnTo>
                  <a:lnTo>
                    <a:pt x="350" y="90"/>
                  </a:lnTo>
                  <a:lnTo>
                    <a:pt x="322" y="106"/>
                  </a:lnTo>
                  <a:lnTo>
                    <a:pt x="296" y="124"/>
                  </a:lnTo>
                  <a:lnTo>
                    <a:pt x="272" y="142"/>
                  </a:lnTo>
                  <a:lnTo>
                    <a:pt x="248" y="160"/>
                  </a:lnTo>
                  <a:lnTo>
                    <a:pt x="224" y="182"/>
                  </a:lnTo>
                  <a:lnTo>
                    <a:pt x="202" y="202"/>
                  </a:lnTo>
                  <a:lnTo>
                    <a:pt x="180" y="224"/>
                  </a:lnTo>
                  <a:lnTo>
                    <a:pt x="160" y="248"/>
                  </a:lnTo>
                  <a:lnTo>
                    <a:pt x="140" y="272"/>
                  </a:lnTo>
                  <a:lnTo>
                    <a:pt x="122" y="298"/>
                  </a:lnTo>
                  <a:lnTo>
                    <a:pt x="104" y="324"/>
                  </a:lnTo>
                  <a:lnTo>
                    <a:pt x="90" y="350"/>
                  </a:lnTo>
                  <a:lnTo>
                    <a:pt x="74" y="378"/>
                  </a:lnTo>
                  <a:lnTo>
                    <a:pt x="60" y="406"/>
                  </a:lnTo>
                  <a:lnTo>
                    <a:pt x="48" y="436"/>
                  </a:lnTo>
                  <a:lnTo>
                    <a:pt x="38" y="464"/>
                  </a:lnTo>
                  <a:lnTo>
                    <a:pt x="28" y="494"/>
                  </a:lnTo>
                  <a:lnTo>
                    <a:pt x="20" y="526"/>
                  </a:lnTo>
                  <a:lnTo>
                    <a:pt x="12" y="558"/>
                  </a:lnTo>
                  <a:lnTo>
                    <a:pt x="8" y="588"/>
                  </a:lnTo>
                  <a:lnTo>
                    <a:pt x="4" y="622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54"/>
                  </a:lnTo>
                  <a:lnTo>
                    <a:pt x="0" y="688"/>
                  </a:lnTo>
                  <a:lnTo>
                    <a:pt x="0" y="688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4" y="756"/>
                  </a:lnTo>
                  <a:lnTo>
                    <a:pt x="8" y="788"/>
                  </a:lnTo>
                  <a:lnTo>
                    <a:pt x="12" y="820"/>
                  </a:lnTo>
                  <a:lnTo>
                    <a:pt x="20" y="852"/>
                  </a:lnTo>
                  <a:lnTo>
                    <a:pt x="28" y="882"/>
                  </a:lnTo>
                  <a:lnTo>
                    <a:pt x="38" y="912"/>
                  </a:lnTo>
                  <a:lnTo>
                    <a:pt x="48" y="942"/>
                  </a:lnTo>
                  <a:lnTo>
                    <a:pt x="60" y="972"/>
                  </a:lnTo>
                  <a:lnTo>
                    <a:pt x="74" y="1000"/>
                  </a:lnTo>
                  <a:lnTo>
                    <a:pt x="90" y="1028"/>
                  </a:lnTo>
                  <a:lnTo>
                    <a:pt x="104" y="1054"/>
                  </a:lnTo>
                  <a:lnTo>
                    <a:pt x="122" y="1080"/>
                  </a:lnTo>
                  <a:lnTo>
                    <a:pt x="140" y="1104"/>
                  </a:lnTo>
                  <a:lnTo>
                    <a:pt x="160" y="1130"/>
                  </a:lnTo>
                  <a:lnTo>
                    <a:pt x="180" y="1152"/>
                  </a:lnTo>
                  <a:lnTo>
                    <a:pt x="202" y="1174"/>
                  </a:lnTo>
                  <a:lnTo>
                    <a:pt x="224" y="1196"/>
                  </a:lnTo>
                  <a:lnTo>
                    <a:pt x="248" y="1216"/>
                  </a:lnTo>
                  <a:lnTo>
                    <a:pt x="272" y="1236"/>
                  </a:lnTo>
                  <a:lnTo>
                    <a:pt x="296" y="1254"/>
                  </a:lnTo>
                  <a:lnTo>
                    <a:pt x="322" y="1272"/>
                  </a:lnTo>
                  <a:lnTo>
                    <a:pt x="350" y="1288"/>
                  </a:lnTo>
                  <a:lnTo>
                    <a:pt x="378" y="1302"/>
                  </a:lnTo>
                  <a:lnTo>
                    <a:pt x="406" y="1316"/>
                  </a:lnTo>
                  <a:lnTo>
                    <a:pt x="434" y="1328"/>
                  </a:lnTo>
                  <a:lnTo>
                    <a:pt x="464" y="1340"/>
                  </a:lnTo>
                  <a:lnTo>
                    <a:pt x="494" y="1348"/>
                  </a:lnTo>
                  <a:lnTo>
                    <a:pt x="524" y="1358"/>
                  </a:lnTo>
                  <a:lnTo>
                    <a:pt x="556" y="1364"/>
                  </a:lnTo>
                  <a:lnTo>
                    <a:pt x="588" y="1370"/>
                  </a:lnTo>
                  <a:lnTo>
                    <a:pt x="620" y="1374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54" y="1376"/>
                  </a:lnTo>
                  <a:lnTo>
                    <a:pt x="688" y="1376"/>
                  </a:lnTo>
                  <a:lnTo>
                    <a:pt x="688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22" y="1376"/>
                  </a:lnTo>
                  <a:lnTo>
                    <a:pt x="756" y="1374"/>
                  </a:lnTo>
                  <a:lnTo>
                    <a:pt x="788" y="1370"/>
                  </a:lnTo>
                  <a:lnTo>
                    <a:pt x="820" y="1364"/>
                  </a:lnTo>
                  <a:lnTo>
                    <a:pt x="850" y="1358"/>
                  </a:lnTo>
                  <a:lnTo>
                    <a:pt x="882" y="1348"/>
                  </a:lnTo>
                  <a:lnTo>
                    <a:pt x="912" y="1340"/>
                  </a:lnTo>
                  <a:lnTo>
                    <a:pt x="942" y="1328"/>
                  </a:lnTo>
                  <a:lnTo>
                    <a:pt x="970" y="1316"/>
                  </a:lnTo>
                  <a:lnTo>
                    <a:pt x="998" y="1302"/>
                  </a:lnTo>
                  <a:lnTo>
                    <a:pt x="1026" y="1288"/>
                  </a:lnTo>
                  <a:lnTo>
                    <a:pt x="1052" y="1272"/>
                  </a:lnTo>
                  <a:lnTo>
                    <a:pt x="1078" y="1254"/>
                  </a:lnTo>
                  <a:lnTo>
                    <a:pt x="1104" y="1236"/>
                  </a:lnTo>
                  <a:lnTo>
                    <a:pt x="1128" y="1216"/>
                  </a:lnTo>
                  <a:lnTo>
                    <a:pt x="1152" y="1196"/>
                  </a:lnTo>
                  <a:lnTo>
                    <a:pt x="1174" y="1174"/>
                  </a:lnTo>
                  <a:lnTo>
                    <a:pt x="1196" y="1152"/>
                  </a:lnTo>
                  <a:lnTo>
                    <a:pt x="1216" y="1130"/>
                  </a:lnTo>
                  <a:lnTo>
                    <a:pt x="1236" y="1104"/>
                  </a:lnTo>
                  <a:lnTo>
                    <a:pt x="1254" y="1080"/>
                  </a:lnTo>
                  <a:lnTo>
                    <a:pt x="1270" y="1054"/>
                  </a:lnTo>
                  <a:lnTo>
                    <a:pt x="1286" y="1028"/>
                  </a:lnTo>
                  <a:lnTo>
                    <a:pt x="1302" y="1000"/>
                  </a:lnTo>
                  <a:lnTo>
                    <a:pt x="1314" y="972"/>
                  </a:lnTo>
                  <a:lnTo>
                    <a:pt x="1328" y="942"/>
                  </a:lnTo>
                  <a:lnTo>
                    <a:pt x="1338" y="912"/>
                  </a:lnTo>
                  <a:lnTo>
                    <a:pt x="1348" y="882"/>
                  </a:lnTo>
                  <a:lnTo>
                    <a:pt x="1356" y="852"/>
                  </a:lnTo>
                  <a:lnTo>
                    <a:pt x="1364" y="820"/>
                  </a:lnTo>
                  <a:lnTo>
                    <a:pt x="1368" y="788"/>
                  </a:lnTo>
                  <a:lnTo>
                    <a:pt x="1372" y="756"/>
                  </a:lnTo>
                  <a:lnTo>
                    <a:pt x="1374" y="724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6" y="688"/>
                  </a:lnTo>
                  <a:lnTo>
                    <a:pt x="1376" y="688"/>
                  </a:lnTo>
                  <a:lnTo>
                    <a:pt x="1376" y="654"/>
                  </a:lnTo>
                  <a:lnTo>
                    <a:pt x="1374" y="654"/>
                  </a:lnTo>
                  <a:lnTo>
                    <a:pt x="1374" y="654"/>
                  </a:lnTo>
                  <a:lnTo>
                    <a:pt x="1372" y="622"/>
                  </a:lnTo>
                  <a:lnTo>
                    <a:pt x="1368" y="588"/>
                  </a:lnTo>
                  <a:lnTo>
                    <a:pt x="1364" y="558"/>
                  </a:lnTo>
                  <a:lnTo>
                    <a:pt x="1356" y="526"/>
                  </a:lnTo>
                  <a:lnTo>
                    <a:pt x="1348" y="494"/>
                  </a:lnTo>
                  <a:lnTo>
                    <a:pt x="1338" y="464"/>
                  </a:lnTo>
                  <a:lnTo>
                    <a:pt x="1328" y="436"/>
                  </a:lnTo>
                  <a:lnTo>
                    <a:pt x="1314" y="406"/>
                  </a:lnTo>
                  <a:lnTo>
                    <a:pt x="1302" y="378"/>
                  </a:lnTo>
                  <a:lnTo>
                    <a:pt x="1286" y="350"/>
                  </a:lnTo>
                  <a:lnTo>
                    <a:pt x="1270" y="324"/>
                  </a:lnTo>
                  <a:lnTo>
                    <a:pt x="1254" y="298"/>
                  </a:lnTo>
                  <a:lnTo>
                    <a:pt x="1236" y="272"/>
                  </a:lnTo>
                  <a:lnTo>
                    <a:pt x="1216" y="248"/>
                  </a:lnTo>
                  <a:lnTo>
                    <a:pt x="1196" y="224"/>
                  </a:lnTo>
                  <a:lnTo>
                    <a:pt x="1174" y="202"/>
                  </a:lnTo>
                  <a:lnTo>
                    <a:pt x="1152" y="182"/>
                  </a:lnTo>
                  <a:lnTo>
                    <a:pt x="1128" y="160"/>
                  </a:lnTo>
                  <a:lnTo>
                    <a:pt x="1104" y="142"/>
                  </a:lnTo>
                  <a:lnTo>
                    <a:pt x="1078" y="124"/>
                  </a:lnTo>
                  <a:lnTo>
                    <a:pt x="1052" y="106"/>
                  </a:lnTo>
                  <a:lnTo>
                    <a:pt x="1026" y="90"/>
                  </a:lnTo>
                  <a:lnTo>
                    <a:pt x="998" y="76"/>
                  </a:lnTo>
                  <a:lnTo>
                    <a:pt x="970" y="62"/>
                  </a:lnTo>
                  <a:lnTo>
                    <a:pt x="942" y="50"/>
                  </a:lnTo>
                  <a:lnTo>
                    <a:pt x="912" y="38"/>
                  </a:lnTo>
                  <a:lnTo>
                    <a:pt x="882" y="28"/>
                  </a:lnTo>
                  <a:lnTo>
                    <a:pt x="850" y="20"/>
                  </a:lnTo>
                  <a:lnTo>
                    <a:pt x="820" y="14"/>
                  </a:lnTo>
                  <a:lnTo>
                    <a:pt x="788" y="8"/>
                  </a:lnTo>
                  <a:lnTo>
                    <a:pt x="756" y="4"/>
                  </a:lnTo>
                  <a:lnTo>
                    <a:pt x="722" y="2"/>
                  </a:lnTo>
                  <a:lnTo>
                    <a:pt x="722" y="2"/>
                  </a:lnTo>
                  <a:close/>
                  <a:moveTo>
                    <a:pt x="490" y="102"/>
                  </a:moveTo>
                  <a:lnTo>
                    <a:pt x="490" y="102"/>
                  </a:lnTo>
                  <a:lnTo>
                    <a:pt x="470" y="128"/>
                  </a:lnTo>
                  <a:lnTo>
                    <a:pt x="450" y="154"/>
                  </a:lnTo>
                  <a:lnTo>
                    <a:pt x="432" y="184"/>
                  </a:lnTo>
                  <a:lnTo>
                    <a:pt x="414" y="214"/>
                  </a:lnTo>
                  <a:lnTo>
                    <a:pt x="398" y="248"/>
                  </a:lnTo>
                  <a:lnTo>
                    <a:pt x="384" y="282"/>
                  </a:lnTo>
                  <a:lnTo>
                    <a:pt x="370" y="320"/>
                  </a:lnTo>
                  <a:lnTo>
                    <a:pt x="358" y="358"/>
                  </a:lnTo>
                  <a:lnTo>
                    <a:pt x="358" y="358"/>
                  </a:lnTo>
                  <a:lnTo>
                    <a:pt x="318" y="370"/>
                  </a:lnTo>
                  <a:lnTo>
                    <a:pt x="282" y="384"/>
                  </a:lnTo>
                  <a:lnTo>
                    <a:pt x="246" y="400"/>
                  </a:lnTo>
                  <a:lnTo>
                    <a:pt x="214" y="416"/>
                  </a:lnTo>
                  <a:lnTo>
                    <a:pt x="182" y="432"/>
                  </a:lnTo>
                  <a:lnTo>
                    <a:pt x="154" y="450"/>
                  </a:lnTo>
                  <a:lnTo>
                    <a:pt x="126" y="470"/>
                  </a:lnTo>
                  <a:lnTo>
                    <a:pt x="102" y="490"/>
                  </a:lnTo>
                  <a:lnTo>
                    <a:pt x="102" y="490"/>
                  </a:lnTo>
                  <a:lnTo>
                    <a:pt x="114" y="456"/>
                  </a:lnTo>
                  <a:lnTo>
                    <a:pt x="128" y="424"/>
                  </a:lnTo>
                  <a:lnTo>
                    <a:pt x="146" y="392"/>
                  </a:lnTo>
                  <a:lnTo>
                    <a:pt x="164" y="362"/>
                  </a:lnTo>
                  <a:lnTo>
                    <a:pt x="182" y="332"/>
                  </a:lnTo>
                  <a:lnTo>
                    <a:pt x="204" y="304"/>
                  </a:lnTo>
                  <a:lnTo>
                    <a:pt x="226" y="278"/>
                  </a:lnTo>
                  <a:lnTo>
                    <a:pt x="250" y="252"/>
                  </a:lnTo>
                  <a:lnTo>
                    <a:pt x="276" y="228"/>
                  </a:lnTo>
                  <a:lnTo>
                    <a:pt x="304" y="204"/>
                  </a:lnTo>
                  <a:lnTo>
                    <a:pt x="332" y="184"/>
                  </a:lnTo>
                  <a:lnTo>
                    <a:pt x="362" y="164"/>
                  </a:lnTo>
                  <a:lnTo>
                    <a:pt x="392" y="146"/>
                  </a:lnTo>
                  <a:lnTo>
                    <a:pt x="424" y="130"/>
                  </a:lnTo>
                  <a:lnTo>
                    <a:pt x="456" y="116"/>
                  </a:lnTo>
                  <a:lnTo>
                    <a:pt x="490" y="102"/>
                  </a:lnTo>
                  <a:lnTo>
                    <a:pt x="490" y="102"/>
                  </a:lnTo>
                  <a:close/>
                  <a:moveTo>
                    <a:pt x="338" y="438"/>
                  </a:moveTo>
                  <a:lnTo>
                    <a:pt x="338" y="438"/>
                  </a:lnTo>
                  <a:lnTo>
                    <a:pt x="328" y="490"/>
                  </a:lnTo>
                  <a:lnTo>
                    <a:pt x="320" y="544"/>
                  </a:lnTo>
                  <a:lnTo>
                    <a:pt x="316" y="598"/>
                  </a:lnTo>
                  <a:lnTo>
                    <a:pt x="312" y="654"/>
                  </a:lnTo>
                  <a:lnTo>
                    <a:pt x="76" y="654"/>
                  </a:lnTo>
                  <a:lnTo>
                    <a:pt x="76" y="654"/>
                  </a:lnTo>
                  <a:lnTo>
                    <a:pt x="80" y="638"/>
                  </a:lnTo>
                  <a:lnTo>
                    <a:pt x="86" y="622"/>
                  </a:lnTo>
                  <a:lnTo>
                    <a:pt x="96" y="606"/>
                  </a:lnTo>
                  <a:lnTo>
                    <a:pt x="106" y="590"/>
                  </a:lnTo>
                  <a:lnTo>
                    <a:pt x="116" y="576"/>
                  </a:lnTo>
                  <a:lnTo>
                    <a:pt x="130" y="560"/>
                  </a:lnTo>
                  <a:lnTo>
                    <a:pt x="144" y="546"/>
                  </a:lnTo>
                  <a:lnTo>
                    <a:pt x="162" y="532"/>
                  </a:lnTo>
                  <a:lnTo>
                    <a:pt x="198" y="506"/>
                  </a:lnTo>
                  <a:lnTo>
                    <a:pt x="240" y="480"/>
                  </a:lnTo>
                  <a:lnTo>
                    <a:pt x="286" y="458"/>
                  </a:lnTo>
                  <a:lnTo>
                    <a:pt x="338" y="438"/>
                  </a:lnTo>
                  <a:lnTo>
                    <a:pt x="338" y="438"/>
                  </a:lnTo>
                  <a:close/>
                  <a:moveTo>
                    <a:pt x="312" y="724"/>
                  </a:moveTo>
                  <a:lnTo>
                    <a:pt x="312" y="724"/>
                  </a:lnTo>
                  <a:lnTo>
                    <a:pt x="316" y="780"/>
                  </a:lnTo>
                  <a:lnTo>
                    <a:pt x="320" y="834"/>
                  </a:lnTo>
                  <a:lnTo>
                    <a:pt x="328" y="888"/>
                  </a:lnTo>
                  <a:lnTo>
                    <a:pt x="338" y="938"/>
                  </a:lnTo>
                  <a:lnTo>
                    <a:pt x="338" y="938"/>
                  </a:lnTo>
                  <a:lnTo>
                    <a:pt x="286" y="918"/>
                  </a:lnTo>
                  <a:lnTo>
                    <a:pt x="240" y="896"/>
                  </a:lnTo>
                  <a:lnTo>
                    <a:pt x="198" y="872"/>
                  </a:lnTo>
                  <a:lnTo>
                    <a:pt x="162" y="846"/>
                  </a:lnTo>
                  <a:lnTo>
                    <a:pt x="144" y="832"/>
                  </a:lnTo>
                  <a:lnTo>
                    <a:pt x="130" y="818"/>
                  </a:lnTo>
                  <a:lnTo>
                    <a:pt x="116" y="802"/>
                  </a:lnTo>
                  <a:lnTo>
                    <a:pt x="106" y="788"/>
                  </a:lnTo>
                  <a:lnTo>
                    <a:pt x="96" y="772"/>
                  </a:lnTo>
                  <a:lnTo>
                    <a:pt x="86" y="756"/>
                  </a:lnTo>
                  <a:lnTo>
                    <a:pt x="80" y="740"/>
                  </a:lnTo>
                  <a:lnTo>
                    <a:pt x="76" y="724"/>
                  </a:lnTo>
                  <a:lnTo>
                    <a:pt x="312" y="724"/>
                  </a:lnTo>
                  <a:close/>
                  <a:moveTo>
                    <a:pt x="102" y="886"/>
                  </a:moveTo>
                  <a:lnTo>
                    <a:pt x="102" y="886"/>
                  </a:lnTo>
                  <a:lnTo>
                    <a:pt x="126" y="908"/>
                  </a:lnTo>
                  <a:lnTo>
                    <a:pt x="154" y="926"/>
                  </a:lnTo>
                  <a:lnTo>
                    <a:pt x="182" y="946"/>
                  </a:lnTo>
                  <a:lnTo>
                    <a:pt x="214" y="962"/>
                  </a:lnTo>
                  <a:lnTo>
                    <a:pt x="246" y="978"/>
                  </a:lnTo>
                  <a:lnTo>
                    <a:pt x="282" y="994"/>
                  </a:lnTo>
                  <a:lnTo>
                    <a:pt x="318" y="1006"/>
                  </a:lnTo>
                  <a:lnTo>
                    <a:pt x="358" y="1020"/>
                  </a:lnTo>
                  <a:lnTo>
                    <a:pt x="358" y="1020"/>
                  </a:lnTo>
                  <a:lnTo>
                    <a:pt x="370" y="1058"/>
                  </a:lnTo>
                  <a:lnTo>
                    <a:pt x="384" y="1094"/>
                  </a:lnTo>
                  <a:lnTo>
                    <a:pt x="398" y="1130"/>
                  </a:lnTo>
                  <a:lnTo>
                    <a:pt x="414" y="1164"/>
                  </a:lnTo>
                  <a:lnTo>
                    <a:pt x="432" y="1194"/>
                  </a:lnTo>
                  <a:lnTo>
                    <a:pt x="450" y="1224"/>
                  </a:lnTo>
                  <a:lnTo>
                    <a:pt x="470" y="1250"/>
                  </a:lnTo>
                  <a:lnTo>
                    <a:pt x="490" y="1274"/>
                  </a:lnTo>
                  <a:lnTo>
                    <a:pt x="490" y="1274"/>
                  </a:lnTo>
                  <a:lnTo>
                    <a:pt x="456" y="1262"/>
                  </a:lnTo>
                  <a:lnTo>
                    <a:pt x="424" y="1248"/>
                  </a:lnTo>
                  <a:lnTo>
                    <a:pt x="392" y="1232"/>
                  </a:lnTo>
                  <a:lnTo>
                    <a:pt x="362" y="1214"/>
                  </a:lnTo>
                  <a:lnTo>
                    <a:pt x="332" y="1194"/>
                  </a:lnTo>
                  <a:lnTo>
                    <a:pt x="304" y="1172"/>
                  </a:lnTo>
                  <a:lnTo>
                    <a:pt x="276" y="1150"/>
                  </a:lnTo>
                  <a:lnTo>
                    <a:pt x="250" y="1126"/>
                  </a:lnTo>
                  <a:lnTo>
                    <a:pt x="226" y="1100"/>
                  </a:lnTo>
                  <a:lnTo>
                    <a:pt x="204" y="1074"/>
                  </a:lnTo>
                  <a:lnTo>
                    <a:pt x="182" y="1046"/>
                  </a:lnTo>
                  <a:lnTo>
                    <a:pt x="164" y="1016"/>
                  </a:lnTo>
                  <a:lnTo>
                    <a:pt x="146" y="984"/>
                  </a:lnTo>
                  <a:lnTo>
                    <a:pt x="128" y="954"/>
                  </a:lnTo>
                  <a:lnTo>
                    <a:pt x="114" y="920"/>
                  </a:lnTo>
                  <a:lnTo>
                    <a:pt x="102" y="886"/>
                  </a:lnTo>
                  <a:lnTo>
                    <a:pt x="102" y="886"/>
                  </a:lnTo>
                  <a:close/>
                  <a:moveTo>
                    <a:pt x="654" y="1302"/>
                  </a:moveTo>
                  <a:lnTo>
                    <a:pt x="654" y="1302"/>
                  </a:lnTo>
                  <a:lnTo>
                    <a:pt x="636" y="1296"/>
                  </a:lnTo>
                  <a:lnTo>
                    <a:pt x="620" y="1290"/>
                  </a:lnTo>
                  <a:lnTo>
                    <a:pt x="604" y="1282"/>
                  </a:lnTo>
                  <a:lnTo>
                    <a:pt x="590" y="1272"/>
                  </a:lnTo>
                  <a:lnTo>
                    <a:pt x="574" y="1260"/>
                  </a:lnTo>
                  <a:lnTo>
                    <a:pt x="560" y="1246"/>
                  </a:lnTo>
                  <a:lnTo>
                    <a:pt x="546" y="1232"/>
                  </a:lnTo>
                  <a:lnTo>
                    <a:pt x="532" y="1216"/>
                  </a:lnTo>
                  <a:lnTo>
                    <a:pt x="504" y="1178"/>
                  </a:lnTo>
                  <a:lnTo>
                    <a:pt x="480" y="1136"/>
                  </a:lnTo>
                  <a:lnTo>
                    <a:pt x="458" y="1090"/>
                  </a:lnTo>
                  <a:lnTo>
                    <a:pt x="438" y="1040"/>
                  </a:lnTo>
                  <a:lnTo>
                    <a:pt x="438" y="1040"/>
                  </a:lnTo>
                  <a:lnTo>
                    <a:pt x="490" y="1048"/>
                  </a:lnTo>
                  <a:lnTo>
                    <a:pt x="542" y="1056"/>
                  </a:lnTo>
                  <a:lnTo>
                    <a:pt x="596" y="1060"/>
                  </a:lnTo>
                  <a:lnTo>
                    <a:pt x="654" y="1064"/>
                  </a:lnTo>
                  <a:lnTo>
                    <a:pt x="654" y="1302"/>
                  </a:lnTo>
                  <a:close/>
                  <a:moveTo>
                    <a:pt x="654" y="994"/>
                  </a:moveTo>
                  <a:lnTo>
                    <a:pt x="654" y="994"/>
                  </a:lnTo>
                  <a:lnTo>
                    <a:pt x="590" y="990"/>
                  </a:lnTo>
                  <a:lnTo>
                    <a:pt x="530" y="984"/>
                  </a:lnTo>
                  <a:lnTo>
                    <a:pt x="470" y="974"/>
                  </a:lnTo>
                  <a:lnTo>
                    <a:pt x="414" y="962"/>
                  </a:lnTo>
                  <a:lnTo>
                    <a:pt x="414" y="962"/>
                  </a:lnTo>
                  <a:lnTo>
                    <a:pt x="402" y="906"/>
                  </a:lnTo>
                  <a:lnTo>
                    <a:pt x="392" y="848"/>
                  </a:lnTo>
                  <a:lnTo>
                    <a:pt x="386" y="786"/>
                  </a:lnTo>
                  <a:lnTo>
                    <a:pt x="382" y="724"/>
                  </a:lnTo>
                  <a:lnTo>
                    <a:pt x="654" y="724"/>
                  </a:lnTo>
                  <a:lnTo>
                    <a:pt x="654" y="994"/>
                  </a:lnTo>
                  <a:close/>
                  <a:moveTo>
                    <a:pt x="654" y="654"/>
                  </a:moveTo>
                  <a:lnTo>
                    <a:pt x="382" y="654"/>
                  </a:lnTo>
                  <a:lnTo>
                    <a:pt x="382" y="654"/>
                  </a:lnTo>
                  <a:lnTo>
                    <a:pt x="386" y="592"/>
                  </a:lnTo>
                  <a:lnTo>
                    <a:pt x="392" y="530"/>
                  </a:lnTo>
                  <a:lnTo>
                    <a:pt x="402" y="472"/>
                  </a:lnTo>
                  <a:lnTo>
                    <a:pt x="414" y="416"/>
                  </a:lnTo>
                  <a:lnTo>
                    <a:pt x="414" y="416"/>
                  </a:lnTo>
                  <a:lnTo>
                    <a:pt x="470" y="404"/>
                  </a:lnTo>
                  <a:lnTo>
                    <a:pt x="530" y="394"/>
                  </a:lnTo>
                  <a:lnTo>
                    <a:pt x="590" y="386"/>
                  </a:lnTo>
                  <a:lnTo>
                    <a:pt x="654" y="384"/>
                  </a:lnTo>
                  <a:lnTo>
                    <a:pt x="654" y="654"/>
                  </a:lnTo>
                  <a:close/>
                  <a:moveTo>
                    <a:pt x="654" y="314"/>
                  </a:moveTo>
                  <a:lnTo>
                    <a:pt x="654" y="314"/>
                  </a:lnTo>
                  <a:lnTo>
                    <a:pt x="596" y="316"/>
                  </a:lnTo>
                  <a:lnTo>
                    <a:pt x="542" y="322"/>
                  </a:lnTo>
                  <a:lnTo>
                    <a:pt x="490" y="328"/>
                  </a:lnTo>
                  <a:lnTo>
                    <a:pt x="438" y="338"/>
                  </a:lnTo>
                  <a:lnTo>
                    <a:pt x="438" y="338"/>
                  </a:lnTo>
                  <a:lnTo>
                    <a:pt x="458" y="288"/>
                  </a:lnTo>
                  <a:lnTo>
                    <a:pt x="480" y="240"/>
                  </a:lnTo>
                  <a:lnTo>
                    <a:pt x="504" y="198"/>
                  </a:lnTo>
                  <a:lnTo>
                    <a:pt x="532" y="162"/>
                  </a:lnTo>
                  <a:lnTo>
                    <a:pt x="546" y="146"/>
                  </a:lnTo>
                  <a:lnTo>
                    <a:pt x="560" y="132"/>
                  </a:lnTo>
                  <a:lnTo>
                    <a:pt x="574" y="118"/>
                  </a:lnTo>
                  <a:lnTo>
                    <a:pt x="590" y="106"/>
                  </a:lnTo>
                  <a:lnTo>
                    <a:pt x="604" y="96"/>
                  </a:lnTo>
                  <a:lnTo>
                    <a:pt x="620" y="88"/>
                  </a:lnTo>
                  <a:lnTo>
                    <a:pt x="636" y="82"/>
                  </a:lnTo>
                  <a:lnTo>
                    <a:pt x="654" y="76"/>
                  </a:lnTo>
                  <a:lnTo>
                    <a:pt x="654" y="314"/>
                  </a:lnTo>
                  <a:close/>
                  <a:moveTo>
                    <a:pt x="1274" y="490"/>
                  </a:moveTo>
                  <a:lnTo>
                    <a:pt x="1274" y="490"/>
                  </a:lnTo>
                  <a:lnTo>
                    <a:pt x="1250" y="470"/>
                  </a:lnTo>
                  <a:lnTo>
                    <a:pt x="1222" y="450"/>
                  </a:lnTo>
                  <a:lnTo>
                    <a:pt x="1194" y="432"/>
                  </a:lnTo>
                  <a:lnTo>
                    <a:pt x="1162" y="416"/>
                  </a:lnTo>
                  <a:lnTo>
                    <a:pt x="1128" y="400"/>
                  </a:lnTo>
                  <a:lnTo>
                    <a:pt x="1094" y="384"/>
                  </a:lnTo>
                  <a:lnTo>
                    <a:pt x="1056" y="370"/>
                  </a:lnTo>
                  <a:lnTo>
                    <a:pt x="1018" y="358"/>
                  </a:lnTo>
                  <a:lnTo>
                    <a:pt x="1018" y="358"/>
                  </a:lnTo>
                  <a:lnTo>
                    <a:pt x="1006" y="320"/>
                  </a:lnTo>
                  <a:lnTo>
                    <a:pt x="992" y="282"/>
                  </a:lnTo>
                  <a:lnTo>
                    <a:pt x="978" y="248"/>
                  </a:lnTo>
                  <a:lnTo>
                    <a:pt x="962" y="214"/>
                  </a:lnTo>
                  <a:lnTo>
                    <a:pt x="944" y="184"/>
                  </a:lnTo>
                  <a:lnTo>
                    <a:pt x="926" y="154"/>
                  </a:lnTo>
                  <a:lnTo>
                    <a:pt x="906" y="128"/>
                  </a:lnTo>
                  <a:lnTo>
                    <a:pt x="886" y="102"/>
                  </a:lnTo>
                  <a:lnTo>
                    <a:pt x="886" y="102"/>
                  </a:lnTo>
                  <a:lnTo>
                    <a:pt x="920" y="116"/>
                  </a:lnTo>
                  <a:lnTo>
                    <a:pt x="952" y="130"/>
                  </a:lnTo>
                  <a:lnTo>
                    <a:pt x="984" y="146"/>
                  </a:lnTo>
                  <a:lnTo>
                    <a:pt x="1014" y="164"/>
                  </a:lnTo>
                  <a:lnTo>
                    <a:pt x="1044" y="184"/>
                  </a:lnTo>
                  <a:lnTo>
                    <a:pt x="1072" y="204"/>
                  </a:lnTo>
                  <a:lnTo>
                    <a:pt x="1100" y="228"/>
                  </a:lnTo>
                  <a:lnTo>
                    <a:pt x="1124" y="252"/>
                  </a:lnTo>
                  <a:lnTo>
                    <a:pt x="1150" y="278"/>
                  </a:lnTo>
                  <a:lnTo>
                    <a:pt x="1172" y="304"/>
                  </a:lnTo>
                  <a:lnTo>
                    <a:pt x="1194" y="332"/>
                  </a:lnTo>
                  <a:lnTo>
                    <a:pt x="1212" y="362"/>
                  </a:lnTo>
                  <a:lnTo>
                    <a:pt x="1230" y="392"/>
                  </a:lnTo>
                  <a:lnTo>
                    <a:pt x="1246" y="424"/>
                  </a:lnTo>
                  <a:lnTo>
                    <a:pt x="1262" y="456"/>
                  </a:lnTo>
                  <a:lnTo>
                    <a:pt x="1274" y="490"/>
                  </a:lnTo>
                  <a:lnTo>
                    <a:pt x="1274" y="490"/>
                  </a:lnTo>
                  <a:close/>
                  <a:moveTo>
                    <a:pt x="722" y="76"/>
                  </a:moveTo>
                  <a:lnTo>
                    <a:pt x="722" y="76"/>
                  </a:lnTo>
                  <a:lnTo>
                    <a:pt x="738" y="82"/>
                  </a:lnTo>
                  <a:lnTo>
                    <a:pt x="754" y="88"/>
                  </a:lnTo>
                  <a:lnTo>
                    <a:pt x="770" y="96"/>
                  </a:lnTo>
                  <a:lnTo>
                    <a:pt x="786" y="106"/>
                  </a:lnTo>
                  <a:lnTo>
                    <a:pt x="802" y="118"/>
                  </a:lnTo>
                  <a:lnTo>
                    <a:pt x="816" y="132"/>
                  </a:lnTo>
                  <a:lnTo>
                    <a:pt x="830" y="146"/>
                  </a:lnTo>
                  <a:lnTo>
                    <a:pt x="844" y="162"/>
                  </a:lnTo>
                  <a:lnTo>
                    <a:pt x="872" y="198"/>
                  </a:lnTo>
                  <a:lnTo>
                    <a:pt x="896" y="240"/>
                  </a:lnTo>
                  <a:lnTo>
                    <a:pt x="918" y="28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886" y="328"/>
                  </a:lnTo>
                  <a:lnTo>
                    <a:pt x="834" y="322"/>
                  </a:lnTo>
                  <a:lnTo>
                    <a:pt x="778" y="316"/>
                  </a:lnTo>
                  <a:lnTo>
                    <a:pt x="722" y="314"/>
                  </a:lnTo>
                  <a:lnTo>
                    <a:pt x="722" y="76"/>
                  </a:lnTo>
                  <a:close/>
                  <a:moveTo>
                    <a:pt x="722" y="384"/>
                  </a:moveTo>
                  <a:lnTo>
                    <a:pt x="722" y="384"/>
                  </a:lnTo>
                  <a:lnTo>
                    <a:pt x="786" y="386"/>
                  </a:lnTo>
                  <a:lnTo>
                    <a:pt x="846" y="394"/>
                  </a:lnTo>
                  <a:lnTo>
                    <a:pt x="904" y="404"/>
                  </a:lnTo>
                  <a:lnTo>
                    <a:pt x="960" y="416"/>
                  </a:lnTo>
                  <a:lnTo>
                    <a:pt x="960" y="416"/>
                  </a:lnTo>
                  <a:lnTo>
                    <a:pt x="974" y="472"/>
                  </a:lnTo>
                  <a:lnTo>
                    <a:pt x="984" y="530"/>
                  </a:lnTo>
                  <a:lnTo>
                    <a:pt x="990" y="592"/>
                  </a:lnTo>
                  <a:lnTo>
                    <a:pt x="994" y="654"/>
                  </a:lnTo>
                  <a:lnTo>
                    <a:pt x="722" y="654"/>
                  </a:lnTo>
                  <a:lnTo>
                    <a:pt x="722" y="384"/>
                  </a:lnTo>
                  <a:close/>
                  <a:moveTo>
                    <a:pt x="722" y="724"/>
                  </a:moveTo>
                  <a:lnTo>
                    <a:pt x="994" y="724"/>
                  </a:lnTo>
                  <a:lnTo>
                    <a:pt x="994" y="724"/>
                  </a:lnTo>
                  <a:lnTo>
                    <a:pt x="990" y="786"/>
                  </a:lnTo>
                  <a:lnTo>
                    <a:pt x="984" y="848"/>
                  </a:lnTo>
                  <a:lnTo>
                    <a:pt x="974" y="906"/>
                  </a:lnTo>
                  <a:lnTo>
                    <a:pt x="960" y="962"/>
                  </a:lnTo>
                  <a:lnTo>
                    <a:pt x="960" y="962"/>
                  </a:lnTo>
                  <a:lnTo>
                    <a:pt x="904" y="974"/>
                  </a:lnTo>
                  <a:lnTo>
                    <a:pt x="846" y="984"/>
                  </a:lnTo>
                  <a:lnTo>
                    <a:pt x="786" y="990"/>
                  </a:lnTo>
                  <a:lnTo>
                    <a:pt x="722" y="994"/>
                  </a:lnTo>
                  <a:lnTo>
                    <a:pt x="722" y="724"/>
                  </a:lnTo>
                  <a:close/>
                  <a:moveTo>
                    <a:pt x="722" y="1302"/>
                  </a:moveTo>
                  <a:lnTo>
                    <a:pt x="722" y="1064"/>
                  </a:lnTo>
                  <a:lnTo>
                    <a:pt x="722" y="1064"/>
                  </a:lnTo>
                  <a:lnTo>
                    <a:pt x="778" y="1060"/>
                  </a:lnTo>
                  <a:lnTo>
                    <a:pt x="834" y="1056"/>
                  </a:lnTo>
                  <a:lnTo>
                    <a:pt x="886" y="1048"/>
                  </a:lnTo>
                  <a:lnTo>
                    <a:pt x="938" y="1040"/>
                  </a:lnTo>
                  <a:lnTo>
                    <a:pt x="938" y="1040"/>
                  </a:lnTo>
                  <a:lnTo>
                    <a:pt x="918" y="1090"/>
                  </a:lnTo>
                  <a:lnTo>
                    <a:pt x="896" y="1136"/>
                  </a:lnTo>
                  <a:lnTo>
                    <a:pt x="872" y="1178"/>
                  </a:lnTo>
                  <a:lnTo>
                    <a:pt x="844" y="1216"/>
                  </a:lnTo>
                  <a:lnTo>
                    <a:pt x="830" y="1232"/>
                  </a:lnTo>
                  <a:lnTo>
                    <a:pt x="816" y="1246"/>
                  </a:lnTo>
                  <a:lnTo>
                    <a:pt x="802" y="1260"/>
                  </a:lnTo>
                  <a:lnTo>
                    <a:pt x="786" y="1272"/>
                  </a:lnTo>
                  <a:lnTo>
                    <a:pt x="770" y="1282"/>
                  </a:lnTo>
                  <a:lnTo>
                    <a:pt x="754" y="1290"/>
                  </a:lnTo>
                  <a:lnTo>
                    <a:pt x="738" y="1296"/>
                  </a:lnTo>
                  <a:lnTo>
                    <a:pt x="722" y="1302"/>
                  </a:lnTo>
                  <a:lnTo>
                    <a:pt x="722" y="1302"/>
                  </a:lnTo>
                  <a:close/>
                  <a:moveTo>
                    <a:pt x="886" y="1274"/>
                  </a:moveTo>
                  <a:lnTo>
                    <a:pt x="886" y="1274"/>
                  </a:lnTo>
                  <a:lnTo>
                    <a:pt x="906" y="1250"/>
                  </a:lnTo>
                  <a:lnTo>
                    <a:pt x="926" y="1224"/>
                  </a:lnTo>
                  <a:lnTo>
                    <a:pt x="944" y="1194"/>
                  </a:lnTo>
                  <a:lnTo>
                    <a:pt x="962" y="1164"/>
                  </a:lnTo>
                  <a:lnTo>
                    <a:pt x="978" y="1130"/>
                  </a:lnTo>
                  <a:lnTo>
                    <a:pt x="992" y="1094"/>
                  </a:lnTo>
                  <a:lnTo>
                    <a:pt x="1006" y="1058"/>
                  </a:lnTo>
                  <a:lnTo>
                    <a:pt x="1018" y="1020"/>
                  </a:lnTo>
                  <a:lnTo>
                    <a:pt x="1018" y="1020"/>
                  </a:lnTo>
                  <a:lnTo>
                    <a:pt x="1056" y="1006"/>
                  </a:lnTo>
                  <a:lnTo>
                    <a:pt x="1094" y="994"/>
                  </a:lnTo>
                  <a:lnTo>
                    <a:pt x="1128" y="978"/>
                  </a:lnTo>
                  <a:lnTo>
                    <a:pt x="1162" y="962"/>
                  </a:lnTo>
                  <a:lnTo>
                    <a:pt x="1194" y="946"/>
                  </a:lnTo>
                  <a:lnTo>
                    <a:pt x="1222" y="926"/>
                  </a:lnTo>
                  <a:lnTo>
                    <a:pt x="1250" y="908"/>
                  </a:lnTo>
                  <a:lnTo>
                    <a:pt x="1274" y="886"/>
                  </a:lnTo>
                  <a:lnTo>
                    <a:pt x="1274" y="886"/>
                  </a:lnTo>
                  <a:lnTo>
                    <a:pt x="1262" y="920"/>
                  </a:lnTo>
                  <a:lnTo>
                    <a:pt x="1246" y="954"/>
                  </a:lnTo>
                  <a:lnTo>
                    <a:pt x="1230" y="984"/>
                  </a:lnTo>
                  <a:lnTo>
                    <a:pt x="1212" y="1016"/>
                  </a:lnTo>
                  <a:lnTo>
                    <a:pt x="1194" y="1044"/>
                  </a:lnTo>
                  <a:lnTo>
                    <a:pt x="1172" y="1074"/>
                  </a:lnTo>
                  <a:lnTo>
                    <a:pt x="1150" y="1100"/>
                  </a:lnTo>
                  <a:lnTo>
                    <a:pt x="1124" y="1126"/>
                  </a:lnTo>
                  <a:lnTo>
                    <a:pt x="1100" y="1150"/>
                  </a:lnTo>
                  <a:lnTo>
                    <a:pt x="1072" y="1172"/>
                  </a:lnTo>
                  <a:lnTo>
                    <a:pt x="1044" y="1194"/>
                  </a:lnTo>
                  <a:lnTo>
                    <a:pt x="1014" y="1214"/>
                  </a:lnTo>
                  <a:lnTo>
                    <a:pt x="984" y="1232"/>
                  </a:lnTo>
                  <a:lnTo>
                    <a:pt x="952" y="1248"/>
                  </a:lnTo>
                  <a:lnTo>
                    <a:pt x="920" y="1262"/>
                  </a:lnTo>
                  <a:lnTo>
                    <a:pt x="886" y="1274"/>
                  </a:lnTo>
                  <a:lnTo>
                    <a:pt x="886" y="1274"/>
                  </a:lnTo>
                  <a:close/>
                  <a:moveTo>
                    <a:pt x="1038" y="938"/>
                  </a:moveTo>
                  <a:lnTo>
                    <a:pt x="1038" y="938"/>
                  </a:lnTo>
                  <a:lnTo>
                    <a:pt x="1048" y="888"/>
                  </a:lnTo>
                  <a:lnTo>
                    <a:pt x="1056" y="834"/>
                  </a:lnTo>
                  <a:lnTo>
                    <a:pt x="1060" y="780"/>
                  </a:lnTo>
                  <a:lnTo>
                    <a:pt x="1062" y="724"/>
                  </a:lnTo>
                  <a:lnTo>
                    <a:pt x="1300" y="724"/>
                  </a:lnTo>
                  <a:lnTo>
                    <a:pt x="1300" y="724"/>
                  </a:lnTo>
                  <a:lnTo>
                    <a:pt x="1296" y="740"/>
                  </a:lnTo>
                  <a:lnTo>
                    <a:pt x="1288" y="756"/>
                  </a:lnTo>
                  <a:lnTo>
                    <a:pt x="1280" y="772"/>
                  </a:lnTo>
                  <a:lnTo>
                    <a:pt x="1270" y="788"/>
                  </a:lnTo>
                  <a:lnTo>
                    <a:pt x="1258" y="802"/>
                  </a:lnTo>
                  <a:lnTo>
                    <a:pt x="1246" y="818"/>
                  </a:lnTo>
                  <a:lnTo>
                    <a:pt x="1230" y="832"/>
                  </a:lnTo>
                  <a:lnTo>
                    <a:pt x="1214" y="846"/>
                  </a:lnTo>
                  <a:lnTo>
                    <a:pt x="1178" y="872"/>
                  </a:lnTo>
                  <a:lnTo>
                    <a:pt x="1136" y="896"/>
                  </a:lnTo>
                  <a:lnTo>
                    <a:pt x="1090" y="918"/>
                  </a:lnTo>
                  <a:lnTo>
                    <a:pt x="1038" y="938"/>
                  </a:lnTo>
                  <a:lnTo>
                    <a:pt x="1038" y="938"/>
                  </a:lnTo>
                  <a:close/>
                  <a:moveTo>
                    <a:pt x="1062" y="654"/>
                  </a:moveTo>
                  <a:lnTo>
                    <a:pt x="1062" y="654"/>
                  </a:lnTo>
                  <a:lnTo>
                    <a:pt x="1060" y="598"/>
                  </a:lnTo>
                  <a:lnTo>
                    <a:pt x="1056" y="544"/>
                  </a:lnTo>
                  <a:lnTo>
                    <a:pt x="1048" y="490"/>
                  </a:lnTo>
                  <a:lnTo>
                    <a:pt x="1038" y="438"/>
                  </a:lnTo>
                  <a:lnTo>
                    <a:pt x="1038" y="438"/>
                  </a:lnTo>
                  <a:lnTo>
                    <a:pt x="1090" y="458"/>
                  </a:lnTo>
                  <a:lnTo>
                    <a:pt x="1136" y="480"/>
                  </a:lnTo>
                  <a:lnTo>
                    <a:pt x="1178" y="506"/>
                  </a:lnTo>
                  <a:lnTo>
                    <a:pt x="1214" y="532"/>
                  </a:lnTo>
                  <a:lnTo>
                    <a:pt x="1230" y="546"/>
                  </a:lnTo>
                  <a:lnTo>
                    <a:pt x="1246" y="560"/>
                  </a:lnTo>
                  <a:lnTo>
                    <a:pt x="1258" y="576"/>
                  </a:lnTo>
                  <a:lnTo>
                    <a:pt x="1270" y="590"/>
                  </a:lnTo>
                  <a:lnTo>
                    <a:pt x="1280" y="606"/>
                  </a:lnTo>
                  <a:lnTo>
                    <a:pt x="1288" y="622"/>
                  </a:lnTo>
                  <a:lnTo>
                    <a:pt x="1296" y="638"/>
                  </a:lnTo>
                  <a:lnTo>
                    <a:pt x="1300" y="654"/>
                  </a:lnTo>
                  <a:lnTo>
                    <a:pt x="1062" y="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09" name="Freeform 15"/>
            <p:cNvSpPr>
              <a:spLocks/>
            </p:cNvSpPr>
            <p:nvPr/>
          </p:nvSpPr>
          <p:spPr bwMode="auto">
            <a:xfrm>
              <a:off x="3011488" y="3322638"/>
              <a:ext cx="314325" cy="317500"/>
            </a:xfrm>
            <a:custGeom>
              <a:avLst/>
              <a:gdLst>
                <a:gd name="T0" fmla="*/ 0 w 198"/>
                <a:gd name="T1" fmla="*/ 100 h 200"/>
                <a:gd name="T2" fmla="*/ 0 w 198"/>
                <a:gd name="T3" fmla="*/ 100 h 200"/>
                <a:gd name="T4" fmla="*/ 2 w 198"/>
                <a:gd name="T5" fmla="*/ 80 h 200"/>
                <a:gd name="T6" fmla="*/ 8 w 198"/>
                <a:gd name="T7" fmla="*/ 62 h 200"/>
                <a:gd name="T8" fmla="*/ 18 w 198"/>
                <a:gd name="T9" fmla="*/ 44 h 200"/>
                <a:gd name="T10" fmla="*/ 30 w 198"/>
                <a:gd name="T11" fmla="*/ 30 h 200"/>
                <a:gd name="T12" fmla="*/ 44 w 198"/>
                <a:gd name="T13" fmla="*/ 18 h 200"/>
                <a:gd name="T14" fmla="*/ 62 w 198"/>
                <a:gd name="T15" fmla="*/ 8 h 200"/>
                <a:gd name="T16" fmla="*/ 80 w 198"/>
                <a:gd name="T17" fmla="*/ 2 h 200"/>
                <a:gd name="T18" fmla="*/ 100 w 198"/>
                <a:gd name="T19" fmla="*/ 0 h 200"/>
                <a:gd name="T20" fmla="*/ 100 w 198"/>
                <a:gd name="T21" fmla="*/ 0 h 200"/>
                <a:gd name="T22" fmla="*/ 120 w 198"/>
                <a:gd name="T23" fmla="*/ 2 h 200"/>
                <a:gd name="T24" fmla="*/ 138 w 198"/>
                <a:gd name="T25" fmla="*/ 8 h 200"/>
                <a:gd name="T26" fmla="*/ 156 w 198"/>
                <a:gd name="T27" fmla="*/ 18 h 200"/>
                <a:gd name="T28" fmla="*/ 170 w 198"/>
                <a:gd name="T29" fmla="*/ 30 h 200"/>
                <a:gd name="T30" fmla="*/ 182 w 198"/>
                <a:gd name="T31" fmla="*/ 44 h 200"/>
                <a:gd name="T32" fmla="*/ 192 w 198"/>
                <a:gd name="T33" fmla="*/ 62 h 200"/>
                <a:gd name="T34" fmla="*/ 196 w 198"/>
                <a:gd name="T35" fmla="*/ 80 h 200"/>
                <a:gd name="T36" fmla="*/ 198 w 198"/>
                <a:gd name="T37" fmla="*/ 100 h 200"/>
                <a:gd name="T38" fmla="*/ 198 w 198"/>
                <a:gd name="T39" fmla="*/ 100 h 200"/>
                <a:gd name="T40" fmla="*/ 196 w 198"/>
                <a:gd name="T41" fmla="*/ 120 h 200"/>
                <a:gd name="T42" fmla="*/ 192 w 198"/>
                <a:gd name="T43" fmla="*/ 138 h 200"/>
                <a:gd name="T44" fmla="*/ 182 w 198"/>
                <a:gd name="T45" fmla="*/ 156 h 200"/>
                <a:gd name="T46" fmla="*/ 170 w 198"/>
                <a:gd name="T47" fmla="*/ 170 h 200"/>
                <a:gd name="T48" fmla="*/ 156 w 198"/>
                <a:gd name="T49" fmla="*/ 182 h 200"/>
                <a:gd name="T50" fmla="*/ 138 w 198"/>
                <a:gd name="T51" fmla="*/ 192 h 200"/>
                <a:gd name="T52" fmla="*/ 120 w 198"/>
                <a:gd name="T53" fmla="*/ 198 h 200"/>
                <a:gd name="T54" fmla="*/ 100 w 198"/>
                <a:gd name="T55" fmla="*/ 200 h 200"/>
                <a:gd name="T56" fmla="*/ 100 w 198"/>
                <a:gd name="T57" fmla="*/ 200 h 200"/>
                <a:gd name="T58" fmla="*/ 80 w 198"/>
                <a:gd name="T59" fmla="*/ 198 h 200"/>
                <a:gd name="T60" fmla="*/ 62 w 198"/>
                <a:gd name="T61" fmla="*/ 192 h 200"/>
                <a:gd name="T62" fmla="*/ 44 w 198"/>
                <a:gd name="T63" fmla="*/ 182 h 200"/>
                <a:gd name="T64" fmla="*/ 30 w 198"/>
                <a:gd name="T65" fmla="*/ 170 h 200"/>
                <a:gd name="T66" fmla="*/ 18 w 198"/>
                <a:gd name="T67" fmla="*/ 156 h 200"/>
                <a:gd name="T68" fmla="*/ 8 w 198"/>
                <a:gd name="T69" fmla="*/ 138 h 200"/>
                <a:gd name="T70" fmla="*/ 2 w 198"/>
                <a:gd name="T71" fmla="*/ 120 h 200"/>
                <a:gd name="T72" fmla="*/ 0 w 198"/>
                <a:gd name="T73" fmla="*/ 100 h 200"/>
                <a:gd name="T74" fmla="*/ 0 w 198"/>
                <a:gd name="T75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200">
                  <a:moveTo>
                    <a:pt x="0" y="100"/>
                  </a:moveTo>
                  <a:lnTo>
                    <a:pt x="0" y="100"/>
                  </a:lnTo>
                  <a:lnTo>
                    <a:pt x="2" y="80"/>
                  </a:lnTo>
                  <a:lnTo>
                    <a:pt x="8" y="62"/>
                  </a:lnTo>
                  <a:lnTo>
                    <a:pt x="18" y="44"/>
                  </a:lnTo>
                  <a:lnTo>
                    <a:pt x="30" y="30"/>
                  </a:lnTo>
                  <a:lnTo>
                    <a:pt x="44" y="18"/>
                  </a:lnTo>
                  <a:lnTo>
                    <a:pt x="62" y="8"/>
                  </a:lnTo>
                  <a:lnTo>
                    <a:pt x="8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0" y="2"/>
                  </a:lnTo>
                  <a:lnTo>
                    <a:pt x="138" y="8"/>
                  </a:lnTo>
                  <a:lnTo>
                    <a:pt x="156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2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2" y="138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38" y="192"/>
                  </a:lnTo>
                  <a:lnTo>
                    <a:pt x="120" y="198"/>
                  </a:lnTo>
                  <a:lnTo>
                    <a:pt x="100" y="200"/>
                  </a:lnTo>
                  <a:lnTo>
                    <a:pt x="100" y="200"/>
                  </a:lnTo>
                  <a:lnTo>
                    <a:pt x="80" y="198"/>
                  </a:lnTo>
                  <a:lnTo>
                    <a:pt x="62" y="192"/>
                  </a:lnTo>
                  <a:lnTo>
                    <a:pt x="44" y="182"/>
                  </a:lnTo>
                  <a:lnTo>
                    <a:pt x="30" y="170"/>
                  </a:lnTo>
                  <a:lnTo>
                    <a:pt x="18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0" name="Freeform 16"/>
            <p:cNvSpPr>
              <a:spLocks/>
            </p:cNvSpPr>
            <p:nvPr/>
          </p:nvSpPr>
          <p:spPr bwMode="auto">
            <a:xfrm>
              <a:off x="4033838" y="3325813"/>
              <a:ext cx="330200" cy="333375"/>
            </a:xfrm>
            <a:custGeom>
              <a:avLst/>
              <a:gdLst>
                <a:gd name="T0" fmla="*/ 0 w 208"/>
                <a:gd name="T1" fmla="*/ 104 h 210"/>
                <a:gd name="T2" fmla="*/ 0 w 208"/>
                <a:gd name="T3" fmla="*/ 104 h 210"/>
                <a:gd name="T4" fmla="*/ 2 w 208"/>
                <a:gd name="T5" fmla="*/ 84 h 210"/>
                <a:gd name="T6" fmla="*/ 8 w 208"/>
                <a:gd name="T7" fmla="*/ 64 h 210"/>
                <a:gd name="T8" fmla="*/ 18 w 208"/>
                <a:gd name="T9" fmla="*/ 46 h 210"/>
                <a:gd name="T10" fmla="*/ 30 w 208"/>
                <a:gd name="T11" fmla="*/ 30 h 210"/>
                <a:gd name="T12" fmla="*/ 46 w 208"/>
                <a:gd name="T13" fmla="*/ 18 h 210"/>
                <a:gd name="T14" fmla="*/ 64 w 208"/>
                <a:gd name="T15" fmla="*/ 8 h 210"/>
                <a:gd name="T16" fmla="*/ 84 w 208"/>
                <a:gd name="T17" fmla="*/ 2 h 210"/>
                <a:gd name="T18" fmla="*/ 104 w 208"/>
                <a:gd name="T19" fmla="*/ 0 h 210"/>
                <a:gd name="T20" fmla="*/ 104 w 208"/>
                <a:gd name="T21" fmla="*/ 0 h 210"/>
                <a:gd name="T22" fmla="*/ 126 w 208"/>
                <a:gd name="T23" fmla="*/ 2 h 210"/>
                <a:gd name="T24" fmla="*/ 144 w 208"/>
                <a:gd name="T25" fmla="*/ 8 h 210"/>
                <a:gd name="T26" fmla="*/ 162 w 208"/>
                <a:gd name="T27" fmla="*/ 18 h 210"/>
                <a:gd name="T28" fmla="*/ 178 w 208"/>
                <a:gd name="T29" fmla="*/ 30 h 210"/>
                <a:gd name="T30" fmla="*/ 190 w 208"/>
                <a:gd name="T31" fmla="*/ 46 h 210"/>
                <a:gd name="T32" fmla="*/ 200 w 208"/>
                <a:gd name="T33" fmla="*/ 64 h 210"/>
                <a:gd name="T34" fmla="*/ 206 w 208"/>
                <a:gd name="T35" fmla="*/ 84 h 210"/>
                <a:gd name="T36" fmla="*/ 208 w 208"/>
                <a:gd name="T37" fmla="*/ 104 h 210"/>
                <a:gd name="T38" fmla="*/ 208 w 208"/>
                <a:gd name="T39" fmla="*/ 104 h 210"/>
                <a:gd name="T40" fmla="*/ 206 w 208"/>
                <a:gd name="T41" fmla="*/ 126 h 210"/>
                <a:gd name="T42" fmla="*/ 200 w 208"/>
                <a:gd name="T43" fmla="*/ 146 h 210"/>
                <a:gd name="T44" fmla="*/ 190 w 208"/>
                <a:gd name="T45" fmla="*/ 164 h 210"/>
                <a:gd name="T46" fmla="*/ 178 w 208"/>
                <a:gd name="T47" fmla="*/ 178 h 210"/>
                <a:gd name="T48" fmla="*/ 162 w 208"/>
                <a:gd name="T49" fmla="*/ 192 h 210"/>
                <a:gd name="T50" fmla="*/ 144 w 208"/>
                <a:gd name="T51" fmla="*/ 200 h 210"/>
                <a:gd name="T52" fmla="*/ 126 w 208"/>
                <a:gd name="T53" fmla="*/ 208 h 210"/>
                <a:gd name="T54" fmla="*/ 104 w 208"/>
                <a:gd name="T55" fmla="*/ 210 h 210"/>
                <a:gd name="T56" fmla="*/ 104 w 208"/>
                <a:gd name="T57" fmla="*/ 210 h 210"/>
                <a:gd name="T58" fmla="*/ 84 w 208"/>
                <a:gd name="T59" fmla="*/ 208 h 210"/>
                <a:gd name="T60" fmla="*/ 64 w 208"/>
                <a:gd name="T61" fmla="*/ 200 h 210"/>
                <a:gd name="T62" fmla="*/ 46 w 208"/>
                <a:gd name="T63" fmla="*/ 192 h 210"/>
                <a:gd name="T64" fmla="*/ 30 w 208"/>
                <a:gd name="T65" fmla="*/ 178 h 210"/>
                <a:gd name="T66" fmla="*/ 18 w 208"/>
                <a:gd name="T67" fmla="*/ 164 h 210"/>
                <a:gd name="T68" fmla="*/ 8 w 208"/>
                <a:gd name="T69" fmla="*/ 146 h 210"/>
                <a:gd name="T70" fmla="*/ 2 w 208"/>
                <a:gd name="T71" fmla="*/ 126 h 210"/>
                <a:gd name="T72" fmla="*/ 0 w 208"/>
                <a:gd name="T73" fmla="*/ 104 h 210"/>
                <a:gd name="T74" fmla="*/ 0 w 208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0" y="104"/>
                  </a:move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26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78"/>
                  </a:lnTo>
                  <a:lnTo>
                    <a:pt x="162" y="192"/>
                  </a:lnTo>
                  <a:lnTo>
                    <a:pt x="144" y="200"/>
                  </a:lnTo>
                  <a:lnTo>
                    <a:pt x="126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0" y="178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1960563" y="3325813"/>
              <a:ext cx="333375" cy="333375"/>
            </a:xfrm>
            <a:custGeom>
              <a:avLst/>
              <a:gdLst>
                <a:gd name="T0" fmla="*/ 0 w 210"/>
                <a:gd name="T1" fmla="*/ 104 h 210"/>
                <a:gd name="T2" fmla="*/ 0 w 210"/>
                <a:gd name="T3" fmla="*/ 104 h 210"/>
                <a:gd name="T4" fmla="*/ 4 w 210"/>
                <a:gd name="T5" fmla="*/ 84 h 210"/>
                <a:gd name="T6" fmla="*/ 10 w 210"/>
                <a:gd name="T7" fmla="*/ 64 h 210"/>
                <a:gd name="T8" fmla="*/ 18 w 210"/>
                <a:gd name="T9" fmla="*/ 46 h 210"/>
                <a:gd name="T10" fmla="*/ 32 w 210"/>
                <a:gd name="T11" fmla="*/ 30 h 210"/>
                <a:gd name="T12" fmla="*/ 46 w 210"/>
                <a:gd name="T13" fmla="*/ 18 h 210"/>
                <a:gd name="T14" fmla="*/ 64 w 210"/>
                <a:gd name="T15" fmla="*/ 8 h 210"/>
                <a:gd name="T16" fmla="*/ 84 w 210"/>
                <a:gd name="T17" fmla="*/ 2 h 210"/>
                <a:gd name="T18" fmla="*/ 106 w 210"/>
                <a:gd name="T19" fmla="*/ 0 h 210"/>
                <a:gd name="T20" fmla="*/ 106 w 210"/>
                <a:gd name="T21" fmla="*/ 0 h 210"/>
                <a:gd name="T22" fmla="*/ 126 w 210"/>
                <a:gd name="T23" fmla="*/ 2 h 210"/>
                <a:gd name="T24" fmla="*/ 146 w 210"/>
                <a:gd name="T25" fmla="*/ 8 h 210"/>
                <a:gd name="T26" fmla="*/ 164 w 210"/>
                <a:gd name="T27" fmla="*/ 18 h 210"/>
                <a:gd name="T28" fmla="*/ 180 w 210"/>
                <a:gd name="T29" fmla="*/ 30 h 210"/>
                <a:gd name="T30" fmla="*/ 192 w 210"/>
                <a:gd name="T31" fmla="*/ 46 h 210"/>
                <a:gd name="T32" fmla="*/ 202 w 210"/>
                <a:gd name="T33" fmla="*/ 64 h 210"/>
                <a:gd name="T34" fmla="*/ 208 w 210"/>
                <a:gd name="T35" fmla="*/ 84 h 210"/>
                <a:gd name="T36" fmla="*/ 210 w 210"/>
                <a:gd name="T37" fmla="*/ 104 h 210"/>
                <a:gd name="T38" fmla="*/ 210 w 210"/>
                <a:gd name="T39" fmla="*/ 104 h 210"/>
                <a:gd name="T40" fmla="*/ 208 w 210"/>
                <a:gd name="T41" fmla="*/ 126 h 210"/>
                <a:gd name="T42" fmla="*/ 202 w 210"/>
                <a:gd name="T43" fmla="*/ 146 h 210"/>
                <a:gd name="T44" fmla="*/ 192 w 210"/>
                <a:gd name="T45" fmla="*/ 164 h 210"/>
                <a:gd name="T46" fmla="*/ 180 w 210"/>
                <a:gd name="T47" fmla="*/ 178 h 210"/>
                <a:gd name="T48" fmla="*/ 164 w 210"/>
                <a:gd name="T49" fmla="*/ 192 h 210"/>
                <a:gd name="T50" fmla="*/ 146 w 210"/>
                <a:gd name="T51" fmla="*/ 200 h 210"/>
                <a:gd name="T52" fmla="*/ 126 w 210"/>
                <a:gd name="T53" fmla="*/ 208 h 210"/>
                <a:gd name="T54" fmla="*/ 106 w 210"/>
                <a:gd name="T55" fmla="*/ 210 h 210"/>
                <a:gd name="T56" fmla="*/ 106 w 210"/>
                <a:gd name="T57" fmla="*/ 210 h 210"/>
                <a:gd name="T58" fmla="*/ 84 w 210"/>
                <a:gd name="T59" fmla="*/ 208 h 210"/>
                <a:gd name="T60" fmla="*/ 64 w 210"/>
                <a:gd name="T61" fmla="*/ 200 h 210"/>
                <a:gd name="T62" fmla="*/ 46 w 210"/>
                <a:gd name="T63" fmla="*/ 192 h 210"/>
                <a:gd name="T64" fmla="*/ 32 w 210"/>
                <a:gd name="T65" fmla="*/ 178 h 210"/>
                <a:gd name="T66" fmla="*/ 18 w 210"/>
                <a:gd name="T67" fmla="*/ 164 h 210"/>
                <a:gd name="T68" fmla="*/ 10 w 210"/>
                <a:gd name="T69" fmla="*/ 146 h 210"/>
                <a:gd name="T70" fmla="*/ 4 w 210"/>
                <a:gd name="T71" fmla="*/ 126 h 210"/>
                <a:gd name="T72" fmla="*/ 0 w 210"/>
                <a:gd name="T73" fmla="*/ 104 h 210"/>
                <a:gd name="T74" fmla="*/ 0 w 210"/>
                <a:gd name="T75" fmla="*/ 10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210">
                  <a:moveTo>
                    <a:pt x="0" y="104"/>
                  </a:moveTo>
                  <a:lnTo>
                    <a:pt x="0" y="104"/>
                  </a:lnTo>
                  <a:lnTo>
                    <a:pt x="4" y="84"/>
                  </a:lnTo>
                  <a:lnTo>
                    <a:pt x="10" y="64"/>
                  </a:lnTo>
                  <a:lnTo>
                    <a:pt x="18" y="46"/>
                  </a:lnTo>
                  <a:lnTo>
                    <a:pt x="32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4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2"/>
                  </a:lnTo>
                  <a:lnTo>
                    <a:pt x="146" y="8"/>
                  </a:lnTo>
                  <a:lnTo>
                    <a:pt x="164" y="18"/>
                  </a:lnTo>
                  <a:lnTo>
                    <a:pt x="180" y="30"/>
                  </a:lnTo>
                  <a:lnTo>
                    <a:pt x="192" y="46"/>
                  </a:lnTo>
                  <a:lnTo>
                    <a:pt x="202" y="64"/>
                  </a:lnTo>
                  <a:lnTo>
                    <a:pt x="208" y="84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8" y="126"/>
                  </a:lnTo>
                  <a:lnTo>
                    <a:pt x="202" y="146"/>
                  </a:lnTo>
                  <a:lnTo>
                    <a:pt x="192" y="164"/>
                  </a:lnTo>
                  <a:lnTo>
                    <a:pt x="180" y="178"/>
                  </a:lnTo>
                  <a:lnTo>
                    <a:pt x="164" y="192"/>
                  </a:lnTo>
                  <a:lnTo>
                    <a:pt x="146" y="200"/>
                  </a:lnTo>
                  <a:lnTo>
                    <a:pt x="126" y="208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84" y="208"/>
                  </a:lnTo>
                  <a:lnTo>
                    <a:pt x="64" y="200"/>
                  </a:lnTo>
                  <a:lnTo>
                    <a:pt x="46" y="192"/>
                  </a:lnTo>
                  <a:lnTo>
                    <a:pt x="32" y="178"/>
                  </a:lnTo>
                  <a:lnTo>
                    <a:pt x="18" y="164"/>
                  </a:lnTo>
                  <a:lnTo>
                    <a:pt x="10" y="146"/>
                  </a:lnTo>
                  <a:lnTo>
                    <a:pt x="4" y="12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2" name="Freeform 18"/>
            <p:cNvSpPr>
              <a:spLocks/>
            </p:cNvSpPr>
            <p:nvPr/>
          </p:nvSpPr>
          <p:spPr bwMode="auto">
            <a:xfrm>
              <a:off x="2998788" y="4360863"/>
              <a:ext cx="330200" cy="333375"/>
            </a:xfrm>
            <a:custGeom>
              <a:avLst/>
              <a:gdLst>
                <a:gd name="T0" fmla="*/ 104 w 208"/>
                <a:gd name="T1" fmla="*/ 0 h 210"/>
                <a:gd name="T2" fmla="*/ 104 w 208"/>
                <a:gd name="T3" fmla="*/ 0 h 210"/>
                <a:gd name="T4" fmla="*/ 124 w 208"/>
                <a:gd name="T5" fmla="*/ 2 h 210"/>
                <a:gd name="T6" fmla="*/ 144 w 208"/>
                <a:gd name="T7" fmla="*/ 10 h 210"/>
                <a:gd name="T8" fmla="*/ 162 w 208"/>
                <a:gd name="T9" fmla="*/ 18 h 210"/>
                <a:gd name="T10" fmla="*/ 178 w 208"/>
                <a:gd name="T11" fmla="*/ 32 h 210"/>
                <a:gd name="T12" fmla="*/ 190 w 208"/>
                <a:gd name="T13" fmla="*/ 46 h 210"/>
                <a:gd name="T14" fmla="*/ 200 w 208"/>
                <a:gd name="T15" fmla="*/ 64 h 210"/>
                <a:gd name="T16" fmla="*/ 206 w 208"/>
                <a:gd name="T17" fmla="*/ 84 h 210"/>
                <a:gd name="T18" fmla="*/ 208 w 208"/>
                <a:gd name="T19" fmla="*/ 106 h 210"/>
                <a:gd name="T20" fmla="*/ 208 w 208"/>
                <a:gd name="T21" fmla="*/ 106 h 210"/>
                <a:gd name="T22" fmla="*/ 206 w 208"/>
                <a:gd name="T23" fmla="*/ 126 h 210"/>
                <a:gd name="T24" fmla="*/ 200 w 208"/>
                <a:gd name="T25" fmla="*/ 146 h 210"/>
                <a:gd name="T26" fmla="*/ 190 w 208"/>
                <a:gd name="T27" fmla="*/ 164 h 210"/>
                <a:gd name="T28" fmla="*/ 178 w 208"/>
                <a:gd name="T29" fmla="*/ 180 h 210"/>
                <a:gd name="T30" fmla="*/ 162 w 208"/>
                <a:gd name="T31" fmla="*/ 192 h 210"/>
                <a:gd name="T32" fmla="*/ 144 w 208"/>
                <a:gd name="T33" fmla="*/ 202 h 210"/>
                <a:gd name="T34" fmla="*/ 124 w 208"/>
                <a:gd name="T35" fmla="*/ 208 h 210"/>
                <a:gd name="T36" fmla="*/ 104 w 208"/>
                <a:gd name="T37" fmla="*/ 210 h 210"/>
                <a:gd name="T38" fmla="*/ 104 w 208"/>
                <a:gd name="T39" fmla="*/ 210 h 210"/>
                <a:gd name="T40" fmla="*/ 82 w 208"/>
                <a:gd name="T41" fmla="*/ 208 h 210"/>
                <a:gd name="T42" fmla="*/ 64 w 208"/>
                <a:gd name="T43" fmla="*/ 202 h 210"/>
                <a:gd name="T44" fmla="*/ 46 w 208"/>
                <a:gd name="T45" fmla="*/ 192 h 210"/>
                <a:gd name="T46" fmla="*/ 30 w 208"/>
                <a:gd name="T47" fmla="*/ 180 h 210"/>
                <a:gd name="T48" fmla="*/ 18 w 208"/>
                <a:gd name="T49" fmla="*/ 164 h 210"/>
                <a:gd name="T50" fmla="*/ 8 w 208"/>
                <a:gd name="T51" fmla="*/ 146 h 210"/>
                <a:gd name="T52" fmla="*/ 2 w 208"/>
                <a:gd name="T53" fmla="*/ 126 h 210"/>
                <a:gd name="T54" fmla="*/ 0 w 208"/>
                <a:gd name="T55" fmla="*/ 106 h 210"/>
                <a:gd name="T56" fmla="*/ 0 w 208"/>
                <a:gd name="T57" fmla="*/ 106 h 210"/>
                <a:gd name="T58" fmla="*/ 2 w 208"/>
                <a:gd name="T59" fmla="*/ 84 h 210"/>
                <a:gd name="T60" fmla="*/ 8 w 208"/>
                <a:gd name="T61" fmla="*/ 64 h 210"/>
                <a:gd name="T62" fmla="*/ 18 w 208"/>
                <a:gd name="T63" fmla="*/ 46 h 210"/>
                <a:gd name="T64" fmla="*/ 30 w 208"/>
                <a:gd name="T65" fmla="*/ 32 h 210"/>
                <a:gd name="T66" fmla="*/ 46 w 208"/>
                <a:gd name="T67" fmla="*/ 18 h 210"/>
                <a:gd name="T68" fmla="*/ 64 w 208"/>
                <a:gd name="T69" fmla="*/ 10 h 210"/>
                <a:gd name="T70" fmla="*/ 82 w 208"/>
                <a:gd name="T71" fmla="*/ 2 h 210"/>
                <a:gd name="T72" fmla="*/ 104 w 208"/>
                <a:gd name="T73" fmla="*/ 0 h 210"/>
                <a:gd name="T74" fmla="*/ 104 w 208"/>
                <a:gd name="T7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10"/>
                  </a:lnTo>
                  <a:lnTo>
                    <a:pt x="162" y="18"/>
                  </a:lnTo>
                  <a:lnTo>
                    <a:pt x="178" y="32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6"/>
                  </a:lnTo>
                  <a:lnTo>
                    <a:pt x="208" y="106"/>
                  </a:lnTo>
                  <a:lnTo>
                    <a:pt x="206" y="126"/>
                  </a:lnTo>
                  <a:lnTo>
                    <a:pt x="200" y="146"/>
                  </a:lnTo>
                  <a:lnTo>
                    <a:pt x="190" y="164"/>
                  </a:lnTo>
                  <a:lnTo>
                    <a:pt x="178" y="180"/>
                  </a:lnTo>
                  <a:lnTo>
                    <a:pt x="162" y="192"/>
                  </a:lnTo>
                  <a:lnTo>
                    <a:pt x="144" y="202"/>
                  </a:lnTo>
                  <a:lnTo>
                    <a:pt x="124" y="208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82" y="208"/>
                  </a:lnTo>
                  <a:lnTo>
                    <a:pt x="64" y="202"/>
                  </a:lnTo>
                  <a:lnTo>
                    <a:pt x="46" y="192"/>
                  </a:lnTo>
                  <a:lnTo>
                    <a:pt x="30" y="180"/>
                  </a:lnTo>
                  <a:lnTo>
                    <a:pt x="18" y="164"/>
                  </a:lnTo>
                  <a:lnTo>
                    <a:pt x="8" y="146"/>
                  </a:lnTo>
                  <a:lnTo>
                    <a:pt x="2" y="12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2"/>
                  </a:lnTo>
                  <a:lnTo>
                    <a:pt x="46" y="18"/>
                  </a:lnTo>
                  <a:lnTo>
                    <a:pt x="64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213" name="Freeform 19"/>
            <p:cNvSpPr>
              <a:spLocks/>
            </p:cNvSpPr>
            <p:nvPr/>
          </p:nvSpPr>
          <p:spPr bwMode="auto">
            <a:xfrm>
              <a:off x="2998788" y="2290763"/>
              <a:ext cx="330200" cy="330200"/>
            </a:xfrm>
            <a:custGeom>
              <a:avLst/>
              <a:gdLst>
                <a:gd name="T0" fmla="*/ 104 w 208"/>
                <a:gd name="T1" fmla="*/ 0 h 208"/>
                <a:gd name="T2" fmla="*/ 104 w 208"/>
                <a:gd name="T3" fmla="*/ 0 h 208"/>
                <a:gd name="T4" fmla="*/ 124 w 208"/>
                <a:gd name="T5" fmla="*/ 2 h 208"/>
                <a:gd name="T6" fmla="*/ 144 w 208"/>
                <a:gd name="T7" fmla="*/ 8 h 208"/>
                <a:gd name="T8" fmla="*/ 162 w 208"/>
                <a:gd name="T9" fmla="*/ 18 h 208"/>
                <a:gd name="T10" fmla="*/ 178 w 208"/>
                <a:gd name="T11" fmla="*/ 30 h 208"/>
                <a:gd name="T12" fmla="*/ 190 w 208"/>
                <a:gd name="T13" fmla="*/ 46 h 208"/>
                <a:gd name="T14" fmla="*/ 200 w 208"/>
                <a:gd name="T15" fmla="*/ 64 h 208"/>
                <a:gd name="T16" fmla="*/ 206 w 208"/>
                <a:gd name="T17" fmla="*/ 84 h 208"/>
                <a:gd name="T18" fmla="*/ 208 w 208"/>
                <a:gd name="T19" fmla="*/ 104 h 208"/>
                <a:gd name="T20" fmla="*/ 208 w 208"/>
                <a:gd name="T21" fmla="*/ 104 h 208"/>
                <a:gd name="T22" fmla="*/ 206 w 208"/>
                <a:gd name="T23" fmla="*/ 126 h 208"/>
                <a:gd name="T24" fmla="*/ 200 w 208"/>
                <a:gd name="T25" fmla="*/ 144 h 208"/>
                <a:gd name="T26" fmla="*/ 190 w 208"/>
                <a:gd name="T27" fmla="*/ 162 h 208"/>
                <a:gd name="T28" fmla="*/ 178 w 208"/>
                <a:gd name="T29" fmla="*/ 178 h 208"/>
                <a:gd name="T30" fmla="*/ 162 w 208"/>
                <a:gd name="T31" fmla="*/ 190 h 208"/>
                <a:gd name="T32" fmla="*/ 144 w 208"/>
                <a:gd name="T33" fmla="*/ 200 h 208"/>
                <a:gd name="T34" fmla="*/ 124 w 208"/>
                <a:gd name="T35" fmla="*/ 206 h 208"/>
                <a:gd name="T36" fmla="*/ 104 w 208"/>
                <a:gd name="T37" fmla="*/ 208 h 208"/>
                <a:gd name="T38" fmla="*/ 104 w 208"/>
                <a:gd name="T39" fmla="*/ 208 h 208"/>
                <a:gd name="T40" fmla="*/ 82 w 208"/>
                <a:gd name="T41" fmla="*/ 206 h 208"/>
                <a:gd name="T42" fmla="*/ 64 w 208"/>
                <a:gd name="T43" fmla="*/ 200 h 208"/>
                <a:gd name="T44" fmla="*/ 46 w 208"/>
                <a:gd name="T45" fmla="*/ 190 h 208"/>
                <a:gd name="T46" fmla="*/ 30 w 208"/>
                <a:gd name="T47" fmla="*/ 178 h 208"/>
                <a:gd name="T48" fmla="*/ 18 w 208"/>
                <a:gd name="T49" fmla="*/ 162 h 208"/>
                <a:gd name="T50" fmla="*/ 8 w 208"/>
                <a:gd name="T51" fmla="*/ 144 h 208"/>
                <a:gd name="T52" fmla="*/ 2 w 208"/>
                <a:gd name="T53" fmla="*/ 126 h 208"/>
                <a:gd name="T54" fmla="*/ 0 w 208"/>
                <a:gd name="T55" fmla="*/ 104 h 208"/>
                <a:gd name="T56" fmla="*/ 0 w 208"/>
                <a:gd name="T57" fmla="*/ 104 h 208"/>
                <a:gd name="T58" fmla="*/ 2 w 208"/>
                <a:gd name="T59" fmla="*/ 84 h 208"/>
                <a:gd name="T60" fmla="*/ 8 w 208"/>
                <a:gd name="T61" fmla="*/ 64 h 208"/>
                <a:gd name="T62" fmla="*/ 18 w 208"/>
                <a:gd name="T63" fmla="*/ 46 h 208"/>
                <a:gd name="T64" fmla="*/ 30 w 208"/>
                <a:gd name="T65" fmla="*/ 30 h 208"/>
                <a:gd name="T66" fmla="*/ 46 w 208"/>
                <a:gd name="T67" fmla="*/ 18 h 208"/>
                <a:gd name="T68" fmla="*/ 64 w 208"/>
                <a:gd name="T69" fmla="*/ 8 h 208"/>
                <a:gd name="T70" fmla="*/ 82 w 208"/>
                <a:gd name="T71" fmla="*/ 2 h 208"/>
                <a:gd name="T72" fmla="*/ 104 w 208"/>
                <a:gd name="T73" fmla="*/ 0 h 208"/>
                <a:gd name="T74" fmla="*/ 104 w 208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lnTo>
                    <a:pt x="104" y="0"/>
                  </a:lnTo>
                  <a:lnTo>
                    <a:pt x="124" y="2"/>
                  </a:lnTo>
                  <a:lnTo>
                    <a:pt x="144" y="8"/>
                  </a:lnTo>
                  <a:lnTo>
                    <a:pt x="162" y="18"/>
                  </a:lnTo>
                  <a:lnTo>
                    <a:pt x="178" y="30"/>
                  </a:lnTo>
                  <a:lnTo>
                    <a:pt x="190" y="46"/>
                  </a:lnTo>
                  <a:lnTo>
                    <a:pt x="200" y="64"/>
                  </a:lnTo>
                  <a:lnTo>
                    <a:pt x="206" y="8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6" y="126"/>
                  </a:lnTo>
                  <a:lnTo>
                    <a:pt x="200" y="144"/>
                  </a:lnTo>
                  <a:lnTo>
                    <a:pt x="190" y="162"/>
                  </a:lnTo>
                  <a:lnTo>
                    <a:pt x="178" y="178"/>
                  </a:lnTo>
                  <a:lnTo>
                    <a:pt x="162" y="190"/>
                  </a:lnTo>
                  <a:lnTo>
                    <a:pt x="144" y="200"/>
                  </a:lnTo>
                  <a:lnTo>
                    <a:pt x="12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82" y="206"/>
                  </a:lnTo>
                  <a:lnTo>
                    <a:pt x="64" y="200"/>
                  </a:lnTo>
                  <a:lnTo>
                    <a:pt x="46" y="190"/>
                  </a:lnTo>
                  <a:lnTo>
                    <a:pt x="30" y="178"/>
                  </a:lnTo>
                  <a:lnTo>
                    <a:pt x="18" y="162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18" y="46"/>
                  </a:lnTo>
                  <a:lnTo>
                    <a:pt x="30" y="30"/>
                  </a:lnTo>
                  <a:lnTo>
                    <a:pt x="46" y="18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350" dirty="0">
                <a:solidFill>
                  <a:prstClr val="black"/>
                </a:solidFill>
                <a:latin typeface="굴림" charset="-127"/>
                <a:ea typeface="굴림" charset="-127"/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13" y="1124744"/>
            <a:ext cx="4096853" cy="535412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1124744"/>
            <a:ext cx="4104456" cy="562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0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F999-6E25-4ECE-8BAE-041C77774AF9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44624"/>
            <a:ext cx="104046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763" y="1757354"/>
            <a:ext cx="3407959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8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테마">
  <a:themeElements>
    <a:clrScheme name="흑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36363"/>
      </a:accent1>
      <a:accent2>
        <a:srgbClr val="BEBEBE"/>
      </a:accent2>
      <a:accent3>
        <a:srgbClr val="F5F5F5"/>
      </a:accent3>
      <a:accent4>
        <a:srgbClr val="777777"/>
      </a:accent4>
      <a:accent5>
        <a:srgbClr val="F3E80D"/>
      </a:accent5>
      <a:accent6>
        <a:srgbClr val="CD4C19"/>
      </a:accent6>
      <a:hlink>
        <a:srgbClr val="FCCD04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7838</TotalTime>
  <Words>1368</Words>
  <Application>Microsoft Office PowerPoint</Application>
  <PresentationFormat>화면 슬라이드 쇼(4:3)</PresentationFormat>
  <Paragraphs>206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7" baseType="lpstr">
      <vt:lpstr>HY견고딕</vt:lpstr>
      <vt:lpstr>HY중고딕</vt:lpstr>
      <vt:lpstr>굴림</vt:lpstr>
      <vt:lpstr>맑은 고딕</vt:lpstr>
      <vt:lpstr>바탕</vt:lpstr>
      <vt:lpstr>한양신명조</vt:lpstr>
      <vt:lpstr>함초롬돋움</vt:lpstr>
      <vt:lpstr>함초롬바탕</vt:lpstr>
      <vt:lpstr>Arial</vt:lpstr>
      <vt:lpstr>Calibri Light</vt:lpstr>
      <vt:lpstr>Wingdings</vt:lpstr>
      <vt:lpstr>3_Office 테마</vt:lpstr>
      <vt:lpstr>혁신제품(침몰선박자동위치표시장치) 소개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kimmc561@naver.com</cp:lastModifiedBy>
  <cp:revision>135</cp:revision>
  <dcterms:created xsi:type="dcterms:W3CDTF">2018-01-31T14:54:38Z</dcterms:created>
  <dcterms:modified xsi:type="dcterms:W3CDTF">2024-07-11T02:30:14Z</dcterms:modified>
</cp:coreProperties>
</file>