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7562850" cy="106934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18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hyperlink" Target="mailto:iplusone119@naver.com" TargetMode="External"/><Relationship Id="rId4" Type="http://schemas.openxmlformats.org/officeDocument/2006/relationships/image" Target="../media/image3.jpeg"/><Relationship Id="rId9" Type="http://schemas.openxmlformats.org/officeDocument/2006/relationships/hyperlink" Target="http://www.iplusone.co.kr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18" Type="http://schemas.openxmlformats.org/officeDocument/2006/relationships/hyperlink" Target="http://www.iplusone.co.kr" TargetMode="External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17" Type="http://schemas.openxmlformats.org/officeDocument/2006/relationships/image" Target="../media/image25.jpeg"/><Relationship Id="rId2" Type="http://schemas.openxmlformats.org/officeDocument/2006/relationships/image" Target="../media/image10.jpeg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2E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644652"/>
            <a:ext cx="6752844" cy="212140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648" y="3282696"/>
            <a:ext cx="1234440" cy="16459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" y="2144268"/>
            <a:ext cx="7452360" cy="709574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8780" y="2528316"/>
            <a:ext cx="539496" cy="49377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5152" y="1869948"/>
            <a:ext cx="2144268" cy="8001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2372" y="3442716"/>
            <a:ext cx="2299716" cy="6858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4940" y="9875520"/>
            <a:ext cx="521208" cy="516636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6313932" y="498348"/>
            <a:ext cx="918972" cy="15087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800">
                <a:latin typeface="Arial"/>
                <a:hlinkClick r:id="rId9"/>
              </a:rPr>
              <a:t>www.iplusone.co.kr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11480" y="8165592"/>
            <a:ext cx="3895344" cy="37033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ko" sz="2300">
                <a:solidFill>
                  <a:srgbClr val="FFFFFF"/>
                </a:solidFill>
                <a:latin typeface="Batang"/>
                <a:ea typeface="Batang"/>
              </a:rPr>
              <a:t>침몰선박 자동 위치표시 장치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434340" y="8746236"/>
            <a:ext cx="3904488" cy="210312"/>
          </a:xfrm>
          <a:prstGeom prst="rect">
            <a:avLst/>
          </a:prstGeom>
          <a:solidFill>
            <a:srgbClr val="052E70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1300">
                <a:solidFill>
                  <a:srgbClr val="FFFFFF"/>
                </a:solidFill>
                <a:latin typeface="Arial"/>
              </a:rPr>
              <a:t>(Automatic position display device for sunken ships)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1225296" y="3424428"/>
            <a:ext cx="539496" cy="35204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en-US" sz="1200" dirty="0">
                <a:solidFill>
                  <a:srgbClr val="01395C"/>
                </a:solidFill>
                <a:latin typeface="Arial"/>
              </a:rPr>
              <a:t>Mobile</a:t>
            </a:r>
          </a:p>
          <a:p>
            <a:pPr indent="0"/>
            <a:r>
              <a:rPr lang="en-US" sz="1200" dirty="0">
                <a:solidFill>
                  <a:srgbClr val="01395C"/>
                </a:solidFill>
                <a:latin typeface="Arial"/>
              </a:rPr>
              <a:t>Rescue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6908292" y="2811780"/>
            <a:ext cx="544068" cy="34747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en-US" sz="1200" dirty="0">
                <a:solidFill>
                  <a:srgbClr val="01395C"/>
                </a:solidFill>
                <a:latin typeface="Arial"/>
              </a:rPr>
              <a:t>Rescue</a:t>
            </a:r>
          </a:p>
          <a:p>
            <a:pPr indent="0"/>
            <a:r>
              <a:rPr lang="en-US" sz="1200" dirty="0">
                <a:solidFill>
                  <a:srgbClr val="01395C"/>
                </a:solidFill>
                <a:latin typeface="Arial"/>
              </a:rPr>
              <a:t>Center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979676" y="2148840"/>
            <a:ext cx="416052" cy="11887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R="91000" indent="0" algn="r"/>
            <a:r>
              <a:rPr lang="en-US" sz="1200">
                <a:solidFill>
                  <a:srgbClr val="01395C"/>
                </a:solidFill>
                <a:latin typeface="Arial"/>
              </a:rPr>
              <a:t>GPS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513332" y="2331720"/>
            <a:ext cx="882396" cy="16916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1200">
                <a:solidFill>
                  <a:srgbClr val="01395C"/>
                </a:solidFill>
                <a:latin typeface="Arial"/>
              </a:rPr>
              <a:t>j Satelite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224028" y="2738628"/>
            <a:ext cx="886968" cy="42519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en-US" sz="1200" dirty="0">
                <a:solidFill>
                  <a:srgbClr val="01395C"/>
                </a:solidFill>
                <a:latin typeface="Arial"/>
              </a:rPr>
              <a:t>19 Rescue</a:t>
            </a:r>
          </a:p>
          <a:p>
            <a:pPr marL="40708" indent="0"/>
            <a:r>
              <a:rPr lang="en-US" sz="1200" dirty="0">
                <a:solidFill>
                  <a:srgbClr val="01395C"/>
                </a:solidFill>
                <a:latin typeface="Arial"/>
              </a:rPr>
              <a:t>Center </a:t>
            </a:r>
            <a:r>
              <a:rPr lang="en-US" sz="400" b="1" i="1" dirty="0" err="1">
                <a:solidFill>
                  <a:srgbClr val="1A77A3"/>
                </a:solidFill>
                <a:latin typeface="Arial"/>
              </a:rPr>
              <a:t>yy</a:t>
            </a:r>
            <a:endParaRPr lang="en-US" sz="400" b="1" i="1" dirty="0">
              <a:solidFill>
                <a:srgbClr val="1A77A3"/>
              </a:solidFill>
              <a:latin typeface="Arial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244852" y="2921508"/>
            <a:ext cx="978408" cy="31546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en-US" sz="1200" dirty="0">
                <a:solidFill>
                  <a:srgbClr val="01395C"/>
                </a:solidFill>
                <a:latin typeface="Arial"/>
              </a:rPr>
              <a:t>Satellite</a:t>
            </a:r>
          </a:p>
          <a:p>
            <a:pPr indent="0"/>
            <a:r>
              <a:rPr lang="en-US" sz="1200" dirty="0">
                <a:solidFill>
                  <a:srgbClr val="01395C"/>
                </a:solidFill>
                <a:latin typeface="Arial"/>
              </a:rPr>
              <a:t>Transmission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97764" y="9957816"/>
            <a:ext cx="4489704" cy="38862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1620"/>
              </a:lnSpc>
            </a:pPr>
            <a:r>
              <a:rPr lang="ko" sz="1000">
                <a:latin typeface="Batang"/>
                <a:ea typeface="Batang"/>
              </a:rPr>
              <a:t>본 사 : 부산광역시 사하구 낙등대로</a:t>
            </a:r>
            <a:r>
              <a:rPr lang="ko" sz="950">
                <a:latin typeface="Arial Unicode MS"/>
                <a:ea typeface="Arial Unicode MS"/>
              </a:rPr>
              <a:t>550</a:t>
            </a:r>
            <a:r>
              <a:rPr lang="ko" sz="1000">
                <a:latin typeface="Batang"/>
                <a:ea typeface="Batang"/>
              </a:rPr>
              <a:t>번길 </a:t>
            </a:r>
            <a:r>
              <a:rPr lang="ko" sz="950">
                <a:latin typeface="Arial Unicode MS"/>
                <a:ea typeface="Arial Unicode MS"/>
              </a:rPr>
              <a:t>37, </a:t>
            </a:r>
            <a:r>
              <a:rPr lang="ko" sz="1000">
                <a:latin typeface="Batang"/>
                <a:ea typeface="Batang"/>
              </a:rPr>
              <a:t>동아대학교 산학관 </a:t>
            </a:r>
            <a:r>
              <a:rPr lang="ko" sz="950">
                <a:latin typeface="Arial Unicode MS"/>
                <a:ea typeface="Arial Unicode MS"/>
              </a:rPr>
              <a:t>602</a:t>
            </a:r>
            <a:r>
              <a:rPr lang="ko" sz="1000">
                <a:latin typeface="Batang"/>
                <a:ea typeface="Batang"/>
              </a:rPr>
              <a:t>호, </a:t>
            </a:r>
            <a:r>
              <a:rPr lang="ko" sz="950">
                <a:latin typeface="Arial Unicode MS"/>
                <a:ea typeface="Arial Unicode MS"/>
              </a:rPr>
              <a:t>603</a:t>
            </a:r>
            <a:r>
              <a:rPr lang="ko" sz="1000">
                <a:latin typeface="Batang"/>
                <a:ea typeface="Batang"/>
              </a:rPr>
              <a:t>호 </a:t>
            </a:r>
            <a:r>
              <a:rPr lang="en-US" sz="950">
                <a:latin typeface="Arial Unicode MS"/>
              </a:rPr>
              <a:t>T： 070-5099-7077 </a:t>
            </a:r>
            <a:r>
              <a:rPr lang="ko" sz="950">
                <a:latin typeface="Arial Unicode MS"/>
                <a:ea typeface="Arial Unicode MS"/>
              </a:rPr>
              <a:t>| </a:t>
            </a:r>
            <a:r>
              <a:rPr lang="en-US" sz="950">
                <a:latin typeface="Arial Unicode MS"/>
              </a:rPr>
              <a:t>F： 070-8299-9898 </a:t>
            </a:r>
            <a:r>
              <a:rPr lang="ko" sz="950">
                <a:latin typeface="Arial Unicode MS"/>
                <a:ea typeface="Arial Unicode MS"/>
              </a:rPr>
              <a:t>| </a:t>
            </a:r>
            <a:r>
              <a:rPr lang="en-US" sz="1000" b="1">
                <a:latin typeface="Arial"/>
              </a:rPr>
              <a:t>E-mail</a:t>
            </a:r>
            <a:r>
              <a:rPr lang="en-US" sz="1000" b="1">
                <a:latin typeface="Arial Unicode MS"/>
              </a:rPr>
              <a:t>：</a:t>
            </a:r>
            <a:r>
              <a:rPr lang="en-US" sz="1000" b="1">
                <a:latin typeface="Arial"/>
              </a:rPr>
              <a:t> </a:t>
            </a:r>
            <a:r>
              <a:rPr lang="en-US" sz="950">
                <a:latin typeface="Arial Unicode MS"/>
                <a:hlinkClick r:id="rId10"/>
              </a:rPr>
              <a:t>iplusone119@naver.com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884164" y="10021824"/>
            <a:ext cx="1284732" cy="31546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r"/>
            <a:r>
              <a:rPr lang="en-US" sz="1300" i="1">
                <a:latin typeface="Arial"/>
              </a:rPr>
              <a:t>■P </a:t>
            </a:r>
            <a:r>
              <a:rPr lang="ko" sz="1000" i="1">
                <a:latin typeface="Batang"/>
                <a:ea typeface="Batang"/>
              </a:rPr>
              <a:t>니</a:t>
            </a:r>
            <a:r>
              <a:rPr lang="en-US" sz="1300" i="1">
                <a:latin typeface="Arial"/>
              </a:rPr>
              <a:t>J5ONS</a:t>
            </a:r>
          </a:p>
          <a:p>
            <a:pPr indent="0" algn="r"/>
            <a:r>
              <a:rPr lang="ko" sz="700">
                <a:latin typeface="Batang"/>
                <a:ea typeface="Batang"/>
              </a:rPr>
              <a:t>（주） 아이플러스원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" y="5358384"/>
            <a:ext cx="5884164" cy="1696212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818388" y="233172"/>
            <a:ext cx="713232" cy="214884"/>
          </a:xfrm>
          <a:prstGeom prst="rect">
            <a:avLst/>
          </a:prstGeom>
          <a:solidFill>
            <a:srgbClr val="105BAB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1100" i="1">
                <a:solidFill>
                  <a:srgbClr val="FFFFFF"/>
                </a:solidFill>
                <a:latin typeface="Arial"/>
              </a:rPr>
              <a:t>r^UUSONi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1577340" y="1138428"/>
            <a:ext cx="4384548" cy="493776"/>
          </a:xfrm>
          <a:prstGeom prst="rect">
            <a:avLst/>
          </a:prstGeom>
          <a:solidFill>
            <a:srgbClr val="3E77BC"/>
          </a:solidFill>
        </p:spPr>
        <p:txBody>
          <a:bodyPr lIns="0" tIns="0" rIns="0" bIns="0">
            <a:noAutofit/>
          </a:bodyPr>
          <a:lstStyle/>
          <a:p>
            <a:pPr indent="0" algn="ctr"/>
            <a:r>
              <a:rPr lang="ko" sz="1600">
                <a:solidFill>
                  <a:srgbClr val="FFFFFF"/>
                </a:solidFill>
                <a:latin typeface="Batang"/>
                <a:ea typeface="Batang"/>
              </a:rPr>
              <a:t>침몰선박 자동 위치표시 장치</a:t>
            </a:r>
          </a:p>
          <a:p>
            <a:pPr indent="0" algn="ctr">
              <a:lnSpc>
                <a:spcPct val="91000"/>
              </a:lnSpc>
            </a:pPr>
            <a:r>
              <a:rPr lang="en-US" sz="1500">
                <a:solidFill>
                  <a:srgbClr val="FFFFFF"/>
                </a:solidFill>
                <a:latin typeface="Arial"/>
              </a:rPr>
              <a:t>(Automatic position display device for sunken ships)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818388" y="2130552"/>
            <a:ext cx="3886200" cy="275234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ko" sz="850" dirty="0">
                <a:solidFill>
                  <a:srgbClr val="E73C2E"/>
                </a:solidFill>
                <a:latin typeface="Batang"/>
                <a:ea typeface="Batang"/>
              </a:rPr>
              <a:t>/ </a:t>
            </a:r>
            <a:r>
              <a:rPr lang="ko" sz="850" dirty="0">
                <a:latin typeface="Batang"/>
                <a:ea typeface="Batang"/>
              </a:rPr>
              <a:t>용도</a:t>
            </a:r>
          </a:p>
          <a:p>
            <a:pPr marL="167200" indent="12700">
              <a:spcAft>
                <a:spcPts val="1120"/>
              </a:spcAft>
            </a:pPr>
            <a:r>
              <a:rPr lang="ko" sz="850" dirty="0">
                <a:latin typeface="Batang"/>
                <a:ea typeface="Batang"/>
              </a:rPr>
              <a:t>침몰된 선박의 위치를 정확하고 신속하게 표시하여 수색 구조 용이</a:t>
            </a:r>
          </a:p>
          <a:p>
            <a:pPr indent="0">
              <a:spcAft>
                <a:spcPts val="420"/>
              </a:spcAft>
            </a:pPr>
            <a:r>
              <a:rPr lang="ko" sz="850" dirty="0">
                <a:solidFill>
                  <a:srgbClr val="E73C2E"/>
                </a:solidFill>
                <a:latin typeface="Batang"/>
                <a:ea typeface="Batang"/>
              </a:rPr>
              <a:t>/ </a:t>
            </a:r>
            <a:r>
              <a:rPr lang="ko" sz="850" dirty="0">
                <a:latin typeface="Batang"/>
                <a:ea typeface="Batang"/>
              </a:rPr>
              <a:t>표시방법</a:t>
            </a:r>
          </a:p>
          <a:p>
            <a:pPr marL="167200" indent="12700">
              <a:spcAft>
                <a:spcPts val="630"/>
              </a:spcAft>
            </a:pPr>
            <a:r>
              <a:rPr lang="ko" sz="850" dirty="0">
                <a:latin typeface="Batang"/>
                <a:ea typeface="Batang"/>
              </a:rPr>
              <a:t>① 선박이 침몰하면 설치된 위치표시장치도 함께 물 속으로 들어간다.</a:t>
            </a:r>
          </a:p>
          <a:p>
            <a:pPr marL="167200" indent="12700">
              <a:spcAft>
                <a:spcPts val="630"/>
              </a:spcAft>
            </a:pPr>
            <a:r>
              <a:rPr lang="ko" sz="850" dirty="0">
                <a:latin typeface="Batang"/>
                <a:ea typeface="Batang"/>
              </a:rPr>
              <a:t>② 수심 </a:t>
            </a:r>
            <a:r>
              <a:rPr lang="en-US" sz="900" dirty="0">
                <a:latin typeface="Arial"/>
              </a:rPr>
              <a:t>3m </a:t>
            </a:r>
            <a:r>
              <a:rPr lang="ko" sz="850" dirty="0">
                <a:latin typeface="Batang"/>
                <a:ea typeface="Batang"/>
              </a:rPr>
              <a:t>수압에서 수압이탈장치</a:t>
            </a:r>
            <a:r>
              <a:rPr lang="en-US" sz="900" dirty="0">
                <a:latin typeface="Arial"/>
              </a:rPr>
              <a:t>(HRU)</a:t>
            </a:r>
            <a:r>
              <a:rPr lang="ko" sz="850" dirty="0">
                <a:latin typeface="Batang"/>
                <a:ea typeface="Batang"/>
              </a:rPr>
              <a:t>가 위치표시장치 부양 로프를 절단한다.</a:t>
            </a:r>
          </a:p>
          <a:p>
            <a:pPr marL="167200" indent="12700">
              <a:spcAft>
                <a:spcPts val="630"/>
              </a:spcAft>
            </a:pPr>
            <a:r>
              <a:rPr lang="ko" sz="850" dirty="0">
                <a:latin typeface="Batang"/>
                <a:ea typeface="Batang"/>
              </a:rPr>
              <a:t>③ 위치표시장치는 선체에 고정된 로프와 연결되어 떠 오른다.</a:t>
            </a:r>
          </a:p>
          <a:p>
            <a:pPr marL="167200" indent="12700">
              <a:spcAft>
                <a:spcPts val="630"/>
              </a:spcAft>
            </a:pPr>
            <a:r>
              <a:rPr lang="ko" sz="850" dirty="0">
                <a:latin typeface="Batang"/>
                <a:ea typeface="Batang"/>
              </a:rPr>
              <a:t>④ 위치표시장치가 떠 오르면서 자석이 이탈하면서 전기가 공급된다.</a:t>
            </a:r>
          </a:p>
          <a:p>
            <a:pPr marL="167200" indent="12700">
              <a:spcAft>
                <a:spcPts val="630"/>
              </a:spcAft>
            </a:pPr>
            <a:r>
              <a:rPr lang="ko" sz="850" dirty="0">
                <a:latin typeface="Batang"/>
                <a:ea typeface="Batang"/>
              </a:rPr>
              <a:t>⑤ 부양된 위치표시장치에서 등화를 황색과 청색을 교차하여 점멸한다.</a:t>
            </a:r>
          </a:p>
          <a:p>
            <a:pPr marL="167200" indent="12700">
              <a:spcAft>
                <a:spcPts val="630"/>
              </a:spcAft>
            </a:pPr>
            <a:r>
              <a:rPr lang="ko" sz="850" dirty="0">
                <a:latin typeface="Batang"/>
                <a:ea typeface="Batang"/>
              </a:rPr>
              <a:t>⑥ 위치표시장치에서 </a:t>
            </a:r>
            <a:r>
              <a:rPr lang="en-US" sz="900" dirty="0">
                <a:latin typeface="Arial"/>
              </a:rPr>
              <a:t>GNSS</a:t>
            </a:r>
            <a:r>
              <a:rPr lang="ko" sz="850" dirty="0">
                <a:latin typeface="Batang"/>
                <a:ea typeface="Batang"/>
              </a:rPr>
              <a:t>의 시각 및 위치정보를 수신한다.</a:t>
            </a:r>
          </a:p>
          <a:p>
            <a:pPr marL="167200" indent="12700">
              <a:spcAft>
                <a:spcPts val="630"/>
              </a:spcAft>
            </a:pPr>
            <a:r>
              <a:rPr lang="ko" sz="850" dirty="0">
                <a:latin typeface="Batang"/>
                <a:ea typeface="Batang"/>
              </a:rPr>
              <a:t>⑦ 침몰위치와 사고 시간 등을 지정된 휴대폰 전화번호로 송신한다.</a:t>
            </a:r>
          </a:p>
          <a:p>
            <a:pPr marL="167200" indent="12700"/>
            <a:r>
              <a:rPr lang="ko" sz="850" dirty="0">
                <a:latin typeface="Batang"/>
                <a:ea typeface="Batang"/>
              </a:rPr>
              <a:t>⑧ 침몰위치와 사고 시간 등을 </a:t>
            </a:r>
            <a:r>
              <a:rPr lang="en-US" sz="900" dirty="0">
                <a:latin typeface="Arial"/>
              </a:rPr>
              <a:t>AIS </a:t>
            </a:r>
            <a:r>
              <a:rPr lang="ko" sz="850" dirty="0">
                <a:latin typeface="Batang"/>
                <a:ea typeface="Batang"/>
              </a:rPr>
              <a:t>수신기로 전송한다. </a:t>
            </a:r>
            <a:r>
              <a:rPr lang="en-US" sz="900" dirty="0">
                <a:latin typeface="Arial"/>
              </a:rPr>
              <a:t>(Option)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358384" y="5692140"/>
            <a:ext cx="704088" cy="27432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121000"/>
              </a:lnSpc>
            </a:pPr>
            <a:r>
              <a:rPr lang="en-US" sz="800">
                <a:solidFill>
                  <a:srgbClr val="78290D"/>
                </a:solidFill>
                <a:latin typeface="Arial"/>
              </a:rPr>
              <a:t>' </a:t>
            </a:r>
            <a:r>
              <a:rPr lang="en-US" sz="800">
                <a:solidFill>
                  <a:srgbClr val="01395C"/>
                </a:solidFill>
                <a:latin typeface="Arial"/>
              </a:rPr>
              <a:t>Aerial Identification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6131052" y="6213348"/>
            <a:ext cx="420624" cy="26974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en-US" sz="800">
                <a:solidFill>
                  <a:srgbClr val="01395C"/>
                </a:solidFill>
                <a:latin typeface="Arial"/>
              </a:rPr>
              <a:t>Rescue</a:t>
            </a:r>
          </a:p>
          <a:p>
            <a:pPr indent="0"/>
            <a:r>
              <a:rPr lang="en-US" sz="800">
                <a:solidFill>
                  <a:srgbClr val="01395C"/>
                </a:solidFill>
                <a:latin typeface="Arial"/>
              </a:rPr>
              <a:t>Center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5289804" y="6670548"/>
            <a:ext cx="429768" cy="27432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121000"/>
              </a:lnSpc>
            </a:pPr>
            <a:r>
              <a:rPr lang="en-US" sz="800">
                <a:solidFill>
                  <a:srgbClr val="01395C"/>
                </a:solidFill>
                <a:latin typeface="Arial"/>
              </a:rPr>
              <a:t>AIS Rescue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851660" y="6670548"/>
            <a:ext cx="416052" cy="27432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en-US" sz="800">
                <a:solidFill>
                  <a:srgbClr val="01395C"/>
                </a:solidFill>
                <a:latin typeface="Arial"/>
              </a:rPr>
              <a:t>Mobile</a:t>
            </a:r>
          </a:p>
          <a:p>
            <a:pPr indent="0"/>
            <a:r>
              <a:rPr lang="en-US" sz="800">
                <a:solidFill>
                  <a:srgbClr val="01395C"/>
                </a:solidFill>
                <a:latin typeface="Arial"/>
              </a:rPr>
              <a:t>Rescue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2066544" y="5692140"/>
            <a:ext cx="676656" cy="32461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ct val="121000"/>
              </a:lnSpc>
            </a:pPr>
            <a:r>
              <a:rPr lang="en-US" sz="800">
                <a:solidFill>
                  <a:srgbClr val="31426B"/>
                </a:solidFill>
                <a:latin typeface="Arial"/>
              </a:rPr>
              <a:t>.♦ </a:t>
            </a:r>
            <a:r>
              <a:rPr lang="en-US" sz="800">
                <a:solidFill>
                  <a:srgbClr val="01395C"/>
                </a:solidFill>
                <a:latin typeface="Arial"/>
              </a:rPr>
              <a:t>GPS </a:t>
            </a:r>
            <a:r>
              <a:rPr lang="en-US" sz="800">
                <a:solidFill>
                  <a:srgbClr val="31426B"/>
                </a:solidFill>
                <a:latin typeface="Arial"/>
              </a:rPr>
              <a:t>j </a:t>
            </a:r>
            <a:r>
              <a:rPr lang="en-US" sz="800">
                <a:solidFill>
                  <a:srgbClr val="01395C"/>
                </a:solidFill>
                <a:latin typeface="Arial"/>
              </a:rPr>
              <a:t>Satelite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1019556" y="6140196"/>
            <a:ext cx="754380" cy="38862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en-US" sz="800">
                <a:solidFill>
                  <a:srgbClr val="01395C"/>
                </a:solidFill>
                <a:latin typeface="Arial"/>
              </a:rPr>
              <a:t>119 Rescue</a:t>
            </a:r>
          </a:p>
          <a:p>
            <a:pPr marL="103700" indent="0"/>
            <a:r>
              <a:rPr lang="en-US" sz="800">
                <a:solidFill>
                  <a:srgbClr val="01395C"/>
                </a:solidFill>
                <a:latin typeface="Arial"/>
              </a:rPr>
              <a:t>Center </a:t>
            </a:r>
            <a:r>
              <a:rPr lang="en-US" sz="400" b="1" i="1">
                <a:solidFill>
                  <a:srgbClr val="1A77A3"/>
                </a:solidFill>
                <a:latin typeface="Arial"/>
              </a:rPr>
              <a:t>yy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2619756" y="6281928"/>
            <a:ext cx="1367028" cy="30175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en-US" sz="800">
                <a:solidFill>
                  <a:srgbClr val="01395C"/>
                </a:solidFill>
                <a:latin typeface="Arial"/>
              </a:rPr>
              <a:t>Satellite</a:t>
            </a:r>
          </a:p>
          <a:p>
            <a:pPr indent="0"/>
            <a:r>
              <a:rPr lang="en-US" sz="800">
                <a:solidFill>
                  <a:srgbClr val="01395C"/>
                </a:solidFill>
                <a:latin typeface="Arial"/>
              </a:rPr>
              <a:t>Transmission </a:t>
            </a:r>
            <a:r>
              <a:rPr lang="ko" sz="800">
                <a:solidFill>
                  <a:srgbClr val="01395C"/>
                </a:solidFill>
                <a:latin typeface="Arial"/>
                <a:ea typeface="Arial"/>
              </a:rPr>
              <a:t>‘ </a:t>
            </a:r>
            <a:r>
              <a:rPr lang="ko" sz="850">
                <a:solidFill>
                  <a:srgbClr val="01395C"/>
                </a:solidFill>
                <a:latin typeface="Batang"/>
                <a:ea typeface="Batang"/>
              </a:rPr>
              <a:t>一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" y="7264908"/>
            <a:ext cx="3977640" cy="2404872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832104" y="1120140"/>
            <a:ext cx="2189988" cy="21031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ko" sz="850">
                <a:solidFill>
                  <a:srgbClr val="E73C2E"/>
                </a:solidFill>
                <a:latin typeface="Batang"/>
                <a:ea typeface="Batang"/>
              </a:rPr>
              <a:t>/ </a:t>
            </a:r>
            <a:r>
              <a:rPr lang="ko" sz="850">
                <a:latin typeface="Batang"/>
                <a:ea typeface="Batang"/>
              </a:rPr>
              <a:t>자동위치표시 장치 기능 및 구조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669655"/>
              </p:ext>
            </p:extLst>
          </p:nvPr>
        </p:nvGraphicFramePr>
        <p:xfrm>
          <a:off x="836676" y="1431036"/>
          <a:ext cx="5884164" cy="5486400"/>
        </p:xfrm>
        <a:graphic>
          <a:graphicData uri="http://schemas.openxmlformats.org/drawingml/2006/table">
            <a:tbl>
              <a:tblPr/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95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4924">
                <a:tc>
                  <a:txBody>
                    <a:bodyPr/>
                    <a:lstStyle/>
                    <a:p>
                      <a:pPr marL="129100" indent="0"/>
                      <a:r>
                        <a:rPr lang="ko" sz="850">
                          <a:latin typeface="Batang"/>
                          <a:ea typeface="Batang"/>
                        </a:rPr>
                        <a:t>표체 크기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41800" marR="1424500" indent="0">
                        <a:lnSpc>
                          <a:spcPts val="2016"/>
                        </a:lnSpc>
                      </a:pPr>
                      <a:r>
                        <a:rPr lang="ko" sz="850">
                          <a:latin typeface="Batang"/>
                          <a:ea typeface="Batang"/>
                        </a:rPr>
                        <a:t>（설치） 지름 </a:t>
                      </a:r>
                      <a:r>
                        <a:rPr lang="en-US" sz="900">
                          <a:latin typeface="Arial"/>
                        </a:rPr>
                        <a:t>280mm, </a:t>
                      </a:r>
                      <a:r>
                        <a:rPr lang="ko" sz="850">
                          <a:latin typeface="Batang"/>
                          <a:ea typeface="Batang"/>
                        </a:rPr>
                        <a:t>높이 </a:t>
                      </a:r>
                      <a:r>
                        <a:rPr lang="en-US" sz="900">
                          <a:latin typeface="Arial"/>
                        </a:rPr>
                        <a:t>490mm </a:t>
                      </a:r>
                      <a:r>
                        <a:rPr lang="ko" sz="850">
                          <a:latin typeface="Batang"/>
                          <a:ea typeface="Batang"/>
                        </a:rPr>
                        <a:t>（거치대 + 부유체 결합상태） （부유체）지름 </a:t>
                      </a:r>
                      <a:r>
                        <a:rPr lang="ko" sz="900">
                          <a:latin typeface="Arial"/>
                          <a:ea typeface="Arial"/>
                        </a:rPr>
                        <a:t>1</a:t>
                      </a:r>
                      <a:r>
                        <a:rPr lang="en-US" sz="900">
                          <a:latin typeface="Arial"/>
                        </a:rPr>
                        <a:t>70mm, </a:t>
                      </a:r>
                      <a:r>
                        <a:rPr lang="ko" sz="850">
                          <a:latin typeface="Batang"/>
                          <a:ea typeface="Batang"/>
                        </a:rPr>
                        <a:t>높이 </a:t>
                      </a:r>
                      <a:r>
                        <a:rPr lang="ko" sz="900">
                          <a:latin typeface="Arial"/>
                          <a:ea typeface="Arial"/>
                        </a:rPr>
                        <a:t>31</a:t>
                      </a:r>
                      <a:r>
                        <a:rPr lang="en-US" sz="900">
                          <a:latin typeface="Arial"/>
                        </a:rPr>
                        <a:t>0mm </a:t>
                      </a:r>
                      <a:r>
                        <a:rPr lang="ko" sz="850">
                          <a:latin typeface="Batang"/>
                          <a:ea typeface="Batang"/>
                        </a:rPr>
                        <a:t>（조류 방지봉 포함）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129100" indent="0"/>
                      <a:r>
                        <a:rPr lang="ko" sz="850">
                          <a:latin typeface="Batang"/>
                          <a:ea typeface="Batang"/>
                        </a:rPr>
                        <a:t>표체 재질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41800" indent="0"/>
                      <a:r>
                        <a:rPr lang="ko" sz="850">
                          <a:latin typeface="Batang"/>
                          <a:ea typeface="Batang"/>
                        </a:rPr>
                        <a:t>상부 </a:t>
                      </a:r>
                      <a:r>
                        <a:rPr lang="en-US" sz="900">
                          <a:latin typeface="Arial"/>
                        </a:rPr>
                        <a:t>Polycarbonate, </a:t>
                      </a:r>
                      <a:r>
                        <a:rPr lang="ko" sz="850">
                          <a:latin typeface="Batang"/>
                          <a:ea typeface="Batang"/>
                        </a:rPr>
                        <a:t>표체 합성 </a:t>
                      </a:r>
                      <a:r>
                        <a:rPr lang="en-US" sz="900">
                          <a:latin typeface="Arial"/>
                        </a:rPr>
                        <a:t>Polypropylene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129100" indent="0"/>
                      <a:r>
                        <a:rPr lang="ko" sz="850">
                          <a:latin typeface="Batang"/>
                          <a:ea typeface="Batang"/>
                        </a:rPr>
                        <a:t>광원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41800" indent="0"/>
                      <a:r>
                        <a:rPr lang="en-US" sz="900">
                          <a:latin typeface="Arial"/>
                        </a:rPr>
                        <a:t>RGB L</a:t>
                      </a:r>
                      <a:r>
                        <a:rPr lang="ko" sz="850">
                          <a:latin typeface="Batang"/>
                          <a:ea typeface="Batang"/>
                        </a:rPr>
                        <a:t>티그 등화 （구형 렌즈）, </a:t>
                      </a:r>
                      <a:r>
                        <a:rPr lang="en-US" sz="900">
                          <a:latin typeface="Arial"/>
                        </a:rPr>
                        <a:t>5V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129100" indent="0"/>
                      <a:r>
                        <a:rPr lang="ko" sz="850">
                          <a:latin typeface="Batang"/>
                          <a:ea typeface="Batang"/>
                        </a:rPr>
                        <a:t>등질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41800" indent="0"/>
                      <a:r>
                        <a:rPr lang="ko" sz="850">
                          <a:latin typeface="Batang"/>
                          <a:ea typeface="Batang"/>
                        </a:rPr>
                        <a:t>청색 </a:t>
                      </a:r>
                      <a:r>
                        <a:rPr lang="ko" sz="900">
                          <a:latin typeface="Arial"/>
                          <a:ea typeface="Arial"/>
                        </a:rPr>
                        <a:t>1 </a:t>
                      </a:r>
                      <a:r>
                        <a:rPr lang="ko" sz="850">
                          <a:latin typeface="Batang"/>
                          <a:ea typeface="Batang"/>
                        </a:rPr>
                        <a:t>초 점등 + 소등</a:t>
                      </a:r>
                      <a:r>
                        <a:rPr lang="en-US" sz="900">
                          <a:latin typeface="Arial"/>
                        </a:rPr>
                        <a:t>0.5</a:t>
                      </a:r>
                      <a:r>
                        <a:rPr lang="ko" sz="850">
                          <a:latin typeface="Batang"/>
                          <a:ea typeface="Batang"/>
                        </a:rPr>
                        <a:t>초 + 황색 </a:t>
                      </a:r>
                      <a:r>
                        <a:rPr lang="ko" sz="900">
                          <a:latin typeface="Arial"/>
                          <a:ea typeface="Arial"/>
                        </a:rPr>
                        <a:t>1 </a:t>
                      </a:r>
                      <a:r>
                        <a:rPr lang="ko" sz="850">
                          <a:latin typeface="Batang"/>
                          <a:ea typeface="Batang"/>
                        </a:rPr>
                        <a:t>초 점등 + 소등 </a:t>
                      </a:r>
                      <a:r>
                        <a:rPr lang="en-US" sz="900">
                          <a:latin typeface="Arial"/>
                        </a:rPr>
                        <a:t>0.5</a:t>
                      </a:r>
                      <a:r>
                        <a:rPr lang="ko" sz="850">
                          <a:latin typeface="Batang"/>
                          <a:ea typeface="Batang"/>
                        </a:rPr>
                        <a:t>초 반복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129100" indent="0"/>
                      <a:r>
                        <a:rPr lang="ko" sz="850">
                          <a:latin typeface="Batang"/>
                          <a:ea typeface="Batang"/>
                        </a:rPr>
                        <a:t>태양전지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41800" indent="0"/>
                      <a:r>
                        <a:rPr lang="en-US" sz="900" dirty="0">
                          <a:latin typeface="Arial"/>
                        </a:rPr>
                        <a:t>6V x </a:t>
                      </a:r>
                      <a:r>
                        <a:rPr lang="ko" sz="900" dirty="0">
                          <a:latin typeface="Arial"/>
                          <a:ea typeface="Arial"/>
                        </a:rPr>
                        <a:t>1</a:t>
                      </a:r>
                      <a:r>
                        <a:rPr lang="en-US" sz="900" dirty="0">
                          <a:latin typeface="Arial"/>
                        </a:rPr>
                        <a:t>66mA x </a:t>
                      </a:r>
                      <a:r>
                        <a:rPr lang="en-US" sz="900" dirty="0">
                          <a:solidFill>
                            <a:srgbClr val="FF0000"/>
                          </a:solidFill>
                          <a:latin typeface="Arial"/>
                        </a:rPr>
                        <a:t>4EA</a:t>
                      </a:r>
                      <a:r>
                        <a:rPr lang="en-US" sz="900" dirty="0">
                          <a:latin typeface="Arial"/>
                        </a:rPr>
                        <a:t>,   </a:t>
                      </a:r>
                      <a:r>
                        <a:rPr lang="ko" sz="850" dirty="0">
                          <a:latin typeface="Batang"/>
                          <a:ea typeface="Batang"/>
                        </a:rPr>
                        <a:t>축전지 : </a:t>
                      </a:r>
                      <a:r>
                        <a:rPr lang="en-US" sz="900" dirty="0">
                          <a:latin typeface="Arial"/>
                        </a:rPr>
                        <a:t>3400mA x 3.7V x 30EA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129100" indent="0"/>
                      <a:r>
                        <a:rPr lang="ko" sz="850">
                          <a:latin typeface="Batang"/>
                          <a:ea typeface="Batang"/>
                        </a:rPr>
                        <a:t>통신 방식（선택）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41800" indent="0"/>
                      <a:r>
                        <a:rPr lang="en-US" sz="900" dirty="0">
                          <a:latin typeface="Arial"/>
                        </a:rPr>
                        <a:t>LTE </a:t>
                      </a:r>
                      <a:r>
                        <a:rPr lang="ko" sz="850" dirty="0">
                          <a:latin typeface="Batang"/>
                          <a:ea typeface="Batang"/>
                        </a:rPr>
                        <a:t>（</a:t>
                      </a:r>
                      <a:r>
                        <a:rPr lang="ko-KR" altLang="en-US" sz="850" dirty="0">
                          <a:latin typeface="Batang"/>
                          <a:ea typeface="Batang"/>
                        </a:rPr>
                        <a:t>영내 </a:t>
                      </a:r>
                      <a:r>
                        <a:rPr lang="en-US" altLang="ko-KR" sz="850" dirty="0">
                          <a:latin typeface="Batang"/>
                          <a:ea typeface="Batang"/>
                        </a:rPr>
                        <a:t>: </a:t>
                      </a:r>
                      <a:r>
                        <a:rPr lang="ko" sz="850" dirty="0">
                          <a:latin typeface="Batang"/>
                          <a:ea typeface="Batang"/>
                        </a:rPr>
                        <a:t>이통 통신 송신가능 범위）, </a:t>
                      </a:r>
                      <a:r>
                        <a:rPr lang="en-US" sz="900" dirty="0">
                          <a:latin typeface="Arial"/>
                        </a:rPr>
                        <a:t>Iridium </a:t>
                      </a:r>
                      <a:r>
                        <a:rPr lang="ko" sz="850" dirty="0">
                          <a:latin typeface="Batang"/>
                          <a:ea typeface="Batang"/>
                        </a:rPr>
                        <a:t>（</a:t>
                      </a:r>
                      <a:r>
                        <a:rPr lang="ko-KR" altLang="en-US" sz="850" dirty="0">
                          <a:latin typeface="Batang"/>
                          <a:ea typeface="Batang"/>
                        </a:rPr>
                        <a:t>영외 </a:t>
                      </a:r>
                      <a:r>
                        <a:rPr lang="en-US" altLang="ko-KR" sz="850" dirty="0">
                          <a:latin typeface="Batang"/>
                          <a:ea typeface="Batang"/>
                        </a:rPr>
                        <a:t>: </a:t>
                      </a:r>
                      <a:r>
                        <a:rPr lang="ko" sz="850" dirty="0">
                          <a:latin typeface="Batang"/>
                          <a:ea typeface="Batang"/>
                        </a:rPr>
                        <a:t>전 세계）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129100" indent="0"/>
                      <a:r>
                        <a:rPr lang="ko" sz="850">
                          <a:latin typeface="Batang"/>
                          <a:ea typeface="Batang"/>
                        </a:rPr>
                        <a:t>송신 전화번호수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41800" indent="0"/>
                      <a:r>
                        <a:rPr lang="ko" sz="900" u="sng" dirty="0">
                          <a:latin typeface="Arial"/>
                          <a:ea typeface="Arial"/>
                        </a:rPr>
                        <a:t>10</a:t>
                      </a:r>
                      <a:r>
                        <a:rPr lang="ko" sz="850" u="sng" dirty="0">
                          <a:latin typeface="Batang"/>
                          <a:ea typeface="Batang"/>
                        </a:rPr>
                        <a:t>개 내외 </a:t>
                      </a:r>
                      <a:r>
                        <a:rPr lang="ko" sz="900" dirty="0">
                          <a:latin typeface="Arial"/>
                          <a:ea typeface="Arial"/>
                        </a:rPr>
                        <a:t>（119 </a:t>
                      </a:r>
                      <a:r>
                        <a:rPr lang="ko" sz="850" dirty="0">
                          <a:latin typeface="Batang"/>
                          <a:ea typeface="Batang"/>
                        </a:rPr>
                        <a:t>등 응급 구조기관 포함）</a:t>
                      </a:r>
                      <a:r>
                        <a:rPr lang="en-US" altLang="ko" sz="850" dirty="0">
                          <a:solidFill>
                            <a:srgbClr val="FF0000"/>
                          </a:solidFill>
                          <a:latin typeface="Batang"/>
                          <a:ea typeface="Batang"/>
                        </a:rPr>
                        <a:t>(</a:t>
                      </a:r>
                      <a:r>
                        <a:rPr lang="ko-KR" altLang="en-US" sz="850" dirty="0">
                          <a:solidFill>
                            <a:srgbClr val="FF0000"/>
                          </a:solidFill>
                          <a:latin typeface="Batang"/>
                          <a:ea typeface="Batang"/>
                        </a:rPr>
                        <a:t>중복되지 않는 번호 </a:t>
                      </a:r>
                      <a:r>
                        <a:rPr lang="en-US" altLang="ko-KR" sz="850" dirty="0">
                          <a:solidFill>
                            <a:srgbClr val="FF0000"/>
                          </a:solidFill>
                          <a:latin typeface="Batang"/>
                          <a:ea typeface="Batang"/>
                        </a:rPr>
                        <a:t>10</a:t>
                      </a:r>
                      <a:r>
                        <a:rPr lang="ko-KR" altLang="en-US" sz="850" dirty="0">
                          <a:solidFill>
                            <a:srgbClr val="FF0000"/>
                          </a:solidFill>
                          <a:latin typeface="Batang"/>
                          <a:ea typeface="Batang"/>
                        </a:rPr>
                        <a:t>개 이상 등록가능</a:t>
                      </a:r>
                      <a:endParaRPr lang="ko" sz="850" dirty="0">
                        <a:solidFill>
                          <a:srgbClr val="FF0000"/>
                        </a:solidFill>
                        <a:latin typeface="Batang"/>
                        <a:ea typeface="Batang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129100" indent="0"/>
                      <a:r>
                        <a:rPr lang="ko" sz="850">
                          <a:latin typeface="Batang"/>
                          <a:ea typeface="Batang"/>
                        </a:rPr>
                        <a:t>선체 연결로프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41800" indent="0"/>
                      <a:r>
                        <a:rPr lang="en-US" sz="900">
                          <a:latin typeface="Arial"/>
                        </a:rPr>
                        <a:t>Stainless Wire 8mm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marL="129100" indent="0"/>
                      <a:r>
                        <a:rPr lang="ko" sz="850">
                          <a:latin typeface="Batang"/>
                          <a:ea typeface="Batang"/>
                        </a:rPr>
                        <a:t>연결로프길이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41800" indent="0">
                        <a:spcAft>
                          <a:spcPts val="630"/>
                        </a:spcAft>
                      </a:pPr>
                      <a:r>
                        <a:rPr lang="en-US" sz="900" dirty="0">
                          <a:latin typeface="Arial"/>
                        </a:rPr>
                        <a:t>200m</a:t>
                      </a:r>
                      <a:r>
                        <a:rPr lang="ko" sz="850" dirty="0">
                          <a:latin typeface="Batang"/>
                          <a:ea typeface="Batang"/>
                        </a:rPr>
                        <a:t>에서 </a:t>
                      </a:r>
                      <a:r>
                        <a:rPr lang="en-US" sz="900" dirty="0">
                          <a:latin typeface="Arial"/>
                        </a:rPr>
                        <a:t>500m </a:t>
                      </a:r>
                      <a:r>
                        <a:rPr lang="ko" sz="850" dirty="0">
                          <a:latin typeface="Batang"/>
                          <a:ea typeface="Batang"/>
                        </a:rPr>
                        <a:t>（기본 구조 내에서 선택）</a:t>
                      </a:r>
                    </a:p>
                    <a:p>
                      <a:pPr marL="141800" indent="0"/>
                      <a:r>
                        <a:rPr lang="en-US" sz="900" dirty="0">
                          <a:latin typeface="Arial"/>
                        </a:rPr>
                        <a:t>500m </a:t>
                      </a:r>
                      <a:r>
                        <a:rPr lang="ko" sz="850" dirty="0">
                          <a:latin typeface="Batang"/>
                          <a:ea typeface="Batang"/>
                        </a:rPr>
                        <a:t>이상 （선체 고정 거치구조물 변경）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129100" indent="0"/>
                      <a:r>
                        <a:rPr lang="ko" sz="850">
                          <a:latin typeface="Batang"/>
                          <a:ea typeface="Batang"/>
                        </a:rPr>
                        <a:t>기타장치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41800" indent="0"/>
                      <a:r>
                        <a:rPr lang="ko" sz="850" dirty="0">
                          <a:latin typeface="Batang"/>
                          <a:ea typeface="Batang"/>
                        </a:rPr>
                        <a:t>마그네틱 전</a:t>
                      </a:r>
                      <a:r>
                        <a:rPr lang="ko-KR" altLang="en-US" sz="850" dirty="0">
                          <a:latin typeface="Batang"/>
                          <a:ea typeface="Batang"/>
                        </a:rPr>
                        <a:t>원</a:t>
                      </a:r>
                      <a:r>
                        <a:rPr lang="en-US" altLang="ko" sz="850" dirty="0">
                          <a:latin typeface="Batang"/>
                          <a:ea typeface="Batang"/>
                        </a:rPr>
                        <a:t> </a:t>
                      </a:r>
                      <a:r>
                        <a:rPr lang="ko" sz="850" dirty="0">
                          <a:latin typeface="Batang"/>
                          <a:ea typeface="Batang"/>
                        </a:rPr>
                        <a:t>개폐기, </a:t>
                      </a:r>
                      <a:r>
                        <a:rPr lang="en-US" sz="900" dirty="0">
                          <a:latin typeface="Arial"/>
                        </a:rPr>
                        <a:t>GPS </a:t>
                      </a:r>
                      <a:r>
                        <a:rPr lang="ko" sz="850" dirty="0">
                          <a:latin typeface="Batang"/>
                          <a:ea typeface="Batang"/>
                        </a:rPr>
                        <a:t>수신장치, 로프절단장치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129100" indent="0"/>
                      <a:r>
                        <a:rPr lang="ko" sz="850">
                          <a:latin typeface="Batang"/>
                          <a:ea typeface="Batang"/>
                        </a:rPr>
                        <a:t>통신 요금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41800" indent="0"/>
                      <a:r>
                        <a:rPr lang="en-US" sz="900" dirty="0">
                          <a:latin typeface="Arial"/>
                        </a:rPr>
                        <a:t>LTE </a:t>
                      </a:r>
                      <a:r>
                        <a:rPr lang="ko" sz="850" dirty="0">
                          <a:latin typeface="Batang"/>
                          <a:ea typeface="Batang"/>
                        </a:rPr>
                        <a:t>월 </a:t>
                      </a:r>
                      <a:r>
                        <a:rPr lang="ko" sz="900" dirty="0">
                          <a:latin typeface="Arial"/>
                          <a:ea typeface="Arial"/>
                        </a:rPr>
                        <a:t>2,500</a:t>
                      </a:r>
                      <a:r>
                        <a:rPr lang="ko" sz="850" dirty="0">
                          <a:latin typeface="Batang"/>
                          <a:ea typeface="Batang"/>
                        </a:rPr>
                        <a:t>원, </a:t>
                      </a:r>
                      <a:r>
                        <a:rPr lang="en-US" sz="900" dirty="0">
                          <a:solidFill>
                            <a:srgbClr val="FF0000"/>
                          </a:solidFill>
                          <a:latin typeface="Arial"/>
                        </a:rPr>
                        <a:t>Iridium </a:t>
                      </a:r>
                      <a:r>
                        <a:rPr lang="ko" sz="850" dirty="0">
                          <a:solidFill>
                            <a:srgbClr val="FF0000"/>
                          </a:solidFill>
                          <a:latin typeface="Batang"/>
                          <a:ea typeface="Batang"/>
                        </a:rPr>
                        <a:t>월 </a:t>
                      </a:r>
                      <a:r>
                        <a:rPr lang="en-US" altLang="ko" sz="850" dirty="0">
                          <a:solidFill>
                            <a:srgbClr val="FF0000"/>
                          </a:solidFill>
                          <a:latin typeface="Batang"/>
                          <a:ea typeface="Batang"/>
                        </a:rPr>
                        <a:t>30,000</a:t>
                      </a:r>
                      <a:r>
                        <a:rPr lang="ko-KR" altLang="en-US" sz="850" dirty="0">
                          <a:solidFill>
                            <a:srgbClr val="FF0000"/>
                          </a:solidFill>
                          <a:latin typeface="Batang"/>
                          <a:ea typeface="Batang"/>
                        </a:rPr>
                        <a:t>원</a:t>
                      </a:r>
                      <a:r>
                        <a:rPr lang="ko" sz="850" dirty="0">
                          <a:solidFill>
                            <a:srgbClr val="FF0000"/>
                          </a:solidFill>
                          <a:latin typeface="Batang"/>
                          <a:ea typeface="Batang"/>
                        </a:rPr>
                        <a:t>/월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81812">
                <a:tc>
                  <a:txBody>
                    <a:bodyPr/>
                    <a:lstStyle/>
                    <a:p>
                      <a:pPr marL="129100" indent="0"/>
                      <a:r>
                        <a:rPr lang="en-US" sz="800">
                          <a:latin typeface="Arial"/>
                        </a:rPr>
                        <a:t>Option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41800" indent="0">
                        <a:spcBef>
                          <a:spcPts val="280"/>
                        </a:spcBef>
                        <a:spcAft>
                          <a:spcPts val="700"/>
                        </a:spcAft>
                      </a:pPr>
                      <a:r>
                        <a:rPr lang="en-US" sz="900" dirty="0">
                          <a:latin typeface="Arial"/>
                        </a:rPr>
                        <a:t>AIS</a:t>
                      </a:r>
                      <a:r>
                        <a:rPr lang="ko" sz="850" dirty="0">
                          <a:latin typeface="Batang"/>
                          <a:ea typeface="Batang"/>
                        </a:rPr>
                        <a:t>를 이용한 통신 </a:t>
                      </a:r>
                      <a:r>
                        <a:rPr lang="en-US" sz="900" dirty="0">
                          <a:latin typeface="Arial"/>
                        </a:rPr>
                        <a:t>（AIS SART </a:t>
                      </a:r>
                      <a:r>
                        <a:rPr lang="ko" sz="850" dirty="0">
                          <a:latin typeface="Batang"/>
                          <a:ea typeface="Batang"/>
                        </a:rPr>
                        <a:t>장착</a:t>
                      </a:r>
                      <a:r>
                        <a:rPr lang="en-US" altLang="ko" sz="850" dirty="0">
                          <a:latin typeface="Batang"/>
                          <a:ea typeface="Batang"/>
                        </a:rPr>
                        <a:t>:</a:t>
                      </a:r>
                      <a:r>
                        <a:rPr lang="en-US" altLang="ko" sz="850" dirty="0">
                          <a:solidFill>
                            <a:srgbClr val="FF0000"/>
                          </a:solidFill>
                          <a:latin typeface="Batang"/>
                          <a:ea typeface="Batang"/>
                        </a:rPr>
                        <a:t>option</a:t>
                      </a:r>
                      <a:r>
                        <a:rPr lang="ko" sz="850" dirty="0">
                          <a:solidFill>
                            <a:srgbClr val="FF0000"/>
                          </a:solidFill>
                          <a:latin typeface="Batang"/>
                          <a:ea typeface="Batang"/>
                        </a:rPr>
                        <a:t>）</a:t>
                      </a:r>
                    </a:p>
                    <a:p>
                      <a:pPr marL="141800" indent="0">
                        <a:spcAft>
                          <a:spcPts val="700"/>
                        </a:spcAft>
                      </a:pPr>
                      <a:r>
                        <a:rPr lang="ko" sz="850" dirty="0">
                          <a:latin typeface="Batang"/>
                          <a:ea typeface="Batang"/>
                        </a:rPr>
                        <a:t>대형 선박을 위한 등부표 형식 （주문 제작）</a:t>
                      </a:r>
                    </a:p>
                    <a:p>
                      <a:pPr marL="141800" indent="0"/>
                      <a:r>
                        <a:rPr lang="ko" sz="850" dirty="0">
                          <a:latin typeface="Batang"/>
                          <a:ea typeface="Batang"/>
                        </a:rPr>
                        <a:t>군 함정 용 （내화 재질, 보안통신）, 심해 항해선박용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81812">
                <a:tc>
                  <a:txBody>
                    <a:bodyPr/>
                    <a:lstStyle/>
                    <a:p>
                      <a:pPr marL="129100" indent="0"/>
                      <a:r>
                        <a:rPr lang="ko" sz="850">
                          <a:latin typeface="Batang"/>
                          <a:ea typeface="Batang"/>
                        </a:rPr>
                        <a:t>발명특허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41800" marR="611700" indent="0">
                        <a:lnSpc>
                          <a:spcPts val="2034"/>
                        </a:lnSpc>
                      </a:pPr>
                      <a:r>
                        <a:rPr lang="ko" sz="850">
                          <a:latin typeface="Batang"/>
                          <a:ea typeface="Batang"/>
                        </a:rPr>
                        <a:t>침몰선박위치표시장치 </a:t>
                      </a:r>
                      <a:r>
                        <a:rPr lang="ko" sz="900">
                          <a:latin typeface="Arial"/>
                          <a:ea typeface="Arial"/>
                        </a:rPr>
                        <a:t>（1</a:t>
                      </a:r>
                      <a:r>
                        <a:rPr lang="en-US" sz="900">
                          <a:latin typeface="Arial"/>
                        </a:rPr>
                        <a:t>0-1</a:t>
                      </a:r>
                      <a:r>
                        <a:rPr lang="ko" sz="900">
                          <a:latin typeface="Arial"/>
                          <a:ea typeface="Arial"/>
                        </a:rPr>
                        <a:t>740139）, </a:t>
                      </a:r>
                      <a:r>
                        <a:rPr lang="ko" sz="850">
                          <a:latin typeface="Batang"/>
                          <a:ea typeface="Batang"/>
                        </a:rPr>
                        <a:t>선박위치표시용등명 장치 </a:t>
                      </a:r>
                      <a:r>
                        <a:rPr lang="ko" sz="900">
                          <a:latin typeface="Arial"/>
                          <a:ea typeface="Arial"/>
                        </a:rPr>
                        <a:t>（1</a:t>
                      </a:r>
                      <a:r>
                        <a:rPr lang="en-US" sz="900">
                          <a:latin typeface="Arial"/>
                        </a:rPr>
                        <a:t>0-1</a:t>
                      </a:r>
                      <a:r>
                        <a:rPr lang="ko" sz="900">
                          <a:latin typeface="Arial"/>
                          <a:ea typeface="Arial"/>
                        </a:rPr>
                        <a:t>794833）, </a:t>
                      </a:r>
                      <a:r>
                        <a:rPr lang="ko" sz="850">
                          <a:latin typeface="Batang"/>
                          <a:ea typeface="Batang"/>
                        </a:rPr>
                        <a:t>침몰선박위치표시 장치 </a:t>
                      </a:r>
                      <a:r>
                        <a:rPr lang="en-US" sz="900">
                          <a:latin typeface="Arial"/>
                        </a:rPr>
                        <a:t>（10-2381</a:t>
                      </a:r>
                      <a:r>
                        <a:rPr lang="ko" sz="900">
                          <a:latin typeface="Arial"/>
                          <a:ea typeface="Arial"/>
                        </a:rPr>
                        <a:t>431）, </a:t>
                      </a:r>
                      <a:r>
                        <a:rPr lang="ko" sz="850">
                          <a:latin typeface="Batang"/>
                          <a:ea typeface="Batang"/>
                        </a:rPr>
                        <a:t>침선 신호발생장치 </a:t>
                      </a:r>
                      <a:r>
                        <a:rPr lang="en-US" sz="900">
                          <a:latin typeface="Arial"/>
                        </a:rPr>
                        <a:t>（10-21</a:t>
                      </a:r>
                      <a:r>
                        <a:rPr lang="ko" sz="900">
                          <a:latin typeface="Arial"/>
                          <a:ea typeface="Arial"/>
                        </a:rPr>
                        <a:t>20944）, </a:t>
                      </a:r>
                      <a:r>
                        <a:rPr lang="ko" sz="850">
                          <a:latin typeface="Batang"/>
                          <a:ea typeface="Batang"/>
                        </a:rPr>
                        <a:t>미국, 일본, 중국 특허등록, </a:t>
                      </a:r>
                      <a:r>
                        <a:rPr lang="en-US" sz="900">
                          <a:latin typeface="Arial"/>
                        </a:rPr>
                        <a:t>EU</a:t>
                      </a:r>
                      <a:r>
                        <a:rPr lang="ko" sz="850">
                          <a:latin typeface="Batang"/>
                          <a:ea typeface="Batang"/>
                        </a:rPr>
                        <a:t>（진행 중）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129100" indent="0">
                        <a:spcBef>
                          <a:spcPts val="350"/>
                        </a:spcBef>
                      </a:pPr>
                      <a:r>
                        <a:rPr lang="ko" sz="850">
                          <a:latin typeface="Batang"/>
                          <a:ea typeface="Batang"/>
                        </a:rPr>
                        <a:t>공인기관시험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1800" indent="0"/>
                      <a:r>
                        <a:rPr lang="ko" sz="850">
                          <a:latin typeface="Batang"/>
                          <a:ea typeface="Batang"/>
                        </a:rPr>
                        <a:t>한국조선해양 기자재 연구원 </a:t>
                      </a:r>
                      <a:r>
                        <a:rPr lang="en-US" sz="900">
                          <a:latin typeface="Arial"/>
                        </a:rPr>
                        <a:t>KOMERI-0402-21T4917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9748">
                <a:tc>
                  <a:txBody>
                    <a:bodyPr/>
                    <a:lstStyle/>
                    <a:p>
                      <a:pPr marL="129100" indent="0">
                        <a:spcBef>
                          <a:spcPts val="280"/>
                        </a:spcBef>
                      </a:pPr>
                      <a:r>
                        <a:rPr lang="ko" sz="850">
                          <a:latin typeface="Batang"/>
                          <a:ea typeface="Batang"/>
                        </a:rPr>
                        <a:t>특성시험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1800" indent="0"/>
                      <a:r>
                        <a:rPr lang="ko" sz="850" dirty="0">
                          <a:latin typeface="Batang"/>
                          <a:ea typeface="Batang"/>
                        </a:rPr>
                        <a:t>부양</a:t>
                      </a:r>
                      <a:r>
                        <a:rPr lang="ko" sz="900" dirty="0">
                          <a:latin typeface="Arial"/>
                          <a:ea typeface="Arial"/>
                        </a:rPr>
                        <a:t>（5</a:t>
                      </a:r>
                      <a:r>
                        <a:rPr lang="ko" sz="850" dirty="0">
                          <a:latin typeface="Batang"/>
                          <a:ea typeface="Batang"/>
                        </a:rPr>
                        <a:t>초이내</a:t>
                      </a:r>
                      <a:r>
                        <a:rPr lang="en-US" sz="900" dirty="0">
                          <a:latin typeface="Arial"/>
                        </a:rPr>
                        <a:t>L </a:t>
                      </a:r>
                      <a:r>
                        <a:rPr lang="ko" sz="850" dirty="0">
                          <a:latin typeface="Batang"/>
                          <a:ea typeface="Batang"/>
                        </a:rPr>
                        <a:t>선체이탈 한계각도, 사고통보 수신, 위치정확도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4910328" y="7662672"/>
            <a:ext cx="1380744" cy="13716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ko" sz="800">
                <a:latin typeface="Arial"/>
                <a:ea typeface="Arial"/>
              </a:rPr>
              <a:t>&lt; </a:t>
            </a:r>
            <a:r>
              <a:rPr lang="en-US" sz="800">
                <a:latin typeface="Arial"/>
              </a:rPr>
              <a:t>i 012-2067-0425 -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965192" y="8005572"/>
            <a:ext cx="1600200" cy="10195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121000"/>
              </a:lnSpc>
              <a:spcBef>
                <a:spcPts val="1120"/>
              </a:spcBef>
            </a:pPr>
            <a:r>
              <a:rPr lang="en-US" sz="800">
                <a:latin typeface="Arial"/>
              </a:rPr>
              <a:t>LTE *SOS*</a:t>
            </a:r>
          </a:p>
          <a:p>
            <a:pPr indent="0">
              <a:lnSpc>
                <a:spcPct val="121000"/>
              </a:lnSpc>
            </a:pPr>
            <a:r>
              <a:rPr lang="en-US" sz="800" u="sng">
                <a:solidFill>
                  <a:srgbClr val="31426B"/>
                </a:solidFill>
                <a:latin typeface="Arial"/>
              </a:rPr>
              <a:t>Shinking.Sh</a:t>
            </a:r>
            <a:r>
              <a:rPr lang="en-US" sz="800">
                <a:solidFill>
                  <a:srgbClr val="31426B"/>
                </a:solidFill>
                <a:latin typeface="Arial"/>
              </a:rPr>
              <a:t>ip</a:t>
            </a:r>
          </a:p>
          <a:p>
            <a:pPr indent="0">
              <a:lnSpc>
                <a:spcPct val="121000"/>
              </a:lnSpc>
            </a:pPr>
            <a:r>
              <a:rPr lang="en-US" sz="800">
                <a:latin typeface="Arial"/>
              </a:rPr>
              <a:t>Name:BUSAN FERRY</a:t>
            </a:r>
          </a:p>
          <a:p>
            <a:pPr indent="0">
              <a:lnSpc>
                <a:spcPct val="121000"/>
              </a:lnSpc>
            </a:pPr>
            <a:r>
              <a:rPr lang="en-US" sz="800">
                <a:latin typeface="Arial"/>
              </a:rPr>
              <a:t>Date:</a:t>
            </a:r>
            <a:r>
              <a:rPr lang="en-US" sz="800" u="sng">
                <a:latin typeface="Arial"/>
              </a:rPr>
              <a:t>4/20/2022</a:t>
            </a:r>
          </a:p>
          <a:p>
            <a:pPr indent="0">
              <a:lnSpc>
                <a:spcPct val="121000"/>
              </a:lnSpc>
            </a:pPr>
            <a:r>
              <a:rPr lang="en-US" sz="800">
                <a:latin typeface="Arial"/>
              </a:rPr>
              <a:t>:3</a:t>
            </a:r>
            <a:r>
              <a:rPr lang="en-US" sz="800">
                <a:latin typeface="Arial Unicode MS"/>
              </a:rPr>
              <a:t>：</a:t>
            </a:r>
            <a:r>
              <a:rPr lang="en-US" sz="800">
                <a:latin typeface="Arial"/>
              </a:rPr>
              <a:t>30</a:t>
            </a:r>
            <a:r>
              <a:rPr lang="en-US" sz="800">
                <a:latin typeface="Arial Unicode MS"/>
              </a:rPr>
              <a:t>：</a:t>
            </a:r>
            <a:r>
              <a:rPr lang="en-US" sz="800">
                <a:latin typeface="Arial"/>
              </a:rPr>
              <a:t>51(UTC).</a:t>
            </a:r>
            <a:r>
              <a:rPr lang="en-US" sz="800" u="sng">
                <a:latin typeface="Arial"/>
              </a:rPr>
              <a:t>35.10</a:t>
            </a:r>
          </a:p>
          <a:p>
            <a:pPr indent="0">
              <a:lnSpc>
                <a:spcPts val="1116"/>
              </a:lnSpc>
            </a:pPr>
            <a:r>
              <a:rPr lang="en-US" sz="800" u="sng">
                <a:solidFill>
                  <a:srgbClr val="31426B"/>
                </a:solidFill>
                <a:latin typeface="Arial"/>
              </a:rPr>
              <a:t>7944</a:t>
            </a:r>
            <a:r>
              <a:rPr lang="en-US" sz="800">
                <a:solidFill>
                  <a:srgbClr val="31426B"/>
                </a:solidFill>
                <a:latin typeface="Arial"/>
              </a:rPr>
              <a:t>N.</a:t>
            </a:r>
            <a:r>
              <a:rPr lang="en-US" sz="800" u="sng">
                <a:solidFill>
                  <a:srgbClr val="31426B"/>
                </a:solidFill>
                <a:latin typeface="Arial"/>
              </a:rPr>
              <a:t>128.932340</a:t>
            </a:r>
            <a:r>
              <a:rPr lang="en-US" sz="800">
                <a:solidFill>
                  <a:srgbClr val="31426B"/>
                </a:solidFill>
                <a:latin typeface="Arial"/>
              </a:rPr>
              <a:t>E </a:t>
            </a:r>
            <a:r>
              <a:rPr lang="ko" sz="850">
                <a:latin typeface="Batang"/>
                <a:ea typeface="Batang"/>
              </a:rPr>
              <a:t>오</a:t>
            </a:r>
            <a:r>
              <a:rPr lang="en-US" sz="850" baseline="-25000">
                <a:latin typeface="Batang"/>
              </a:rPr>
              <a:t>S123O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7528" y="3410712"/>
            <a:ext cx="1321308" cy="173736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484" y="1961388"/>
            <a:ext cx="1389888" cy="133502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7528" y="1961388"/>
            <a:ext cx="1362456" cy="133502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252" y="4069080"/>
            <a:ext cx="1316736" cy="109728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5144" y="4069080"/>
            <a:ext cx="1316736" cy="109728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536" y="1947672"/>
            <a:ext cx="2770632" cy="178308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864" y="6021324"/>
            <a:ext cx="800100" cy="108356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43400" y="7365492"/>
            <a:ext cx="621792" cy="99669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84064" y="7370064"/>
            <a:ext cx="749808" cy="99212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48172" y="7374636"/>
            <a:ext cx="726948" cy="97840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0952" y="9989820"/>
            <a:ext cx="374904" cy="370332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0140" y="6195060"/>
            <a:ext cx="2551176" cy="210312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73452" y="8462772"/>
            <a:ext cx="1147572" cy="84582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27348" y="3785616"/>
            <a:ext cx="1330452" cy="106527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36492" y="3753612"/>
            <a:ext cx="1289304" cy="105613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22776" y="7607808"/>
            <a:ext cx="178308" cy="251460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832104" y="1115568"/>
            <a:ext cx="2944368" cy="21488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ko" sz="850">
                <a:solidFill>
                  <a:srgbClr val="E73C2E"/>
                </a:solidFill>
                <a:latin typeface="Batang"/>
                <a:ea typeface="Batang"/>
              </a:rPr>
              <a:t>/ </a:t>
            </a:r>
            <a:r>
              <a:rPr lang="ko" sz="850">
                <a:latin typeface="Batang"/>
                <a:ea typeface="Batang"/>
              </a:rPr>
              <a:t>특성 시험 （한국조선해양기자재연구원 시험）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384548" y="5276088"/>
            <a:ext cx="411480" cy="10972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750">
                <a:latin typeface="Arial"/>
              </a:rPr>
              <a:t>3. </a:t>
            </a:r>
            <a:r>
              <a:rPr lang="ko" sz="700">
                <a:latin typeface="Batang"/>
                <a:ea typeface="Batang"/>
              </a:rPr>
              <a:t>배 전복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5349240" y="5253228"/>
            <a:ext cx="1367028" cy="13716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ko" sz="750">
                <a:latin typeface="Arial"/>
                <a:ea typeface="Arial"/>
              </a:rPr>
              <a:t>4</a:t>
            </a:r>
            <a:r>
              <a:rPr lang="ko" sz="700">
                <a:latin typeface="Batang"/>
                <a:ea typeface="Batang"/>
              </a:rPr>
              <a:t>.시험체이탈여부확인（이탈없음）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932688" y="5253228"/>
            <a:ext cx="1188720" cy="13716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ko" sz="750">
                <a:latin typeface="Arial"/>
                <a:ea typeface="Arial"/>
              </a:rPr>
              <a:t>3. </a:t>
            </a:r>
            <a:r>
              <a:rPr lang="ko" sz="700">
                <a:latin typeface="Batang"/>
                <a:ea typeface="Batang"/>
              </a:rPr>
              <a:t>부양 후 내부 로프 절단 확인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423160" y="5253228"/>
            <a:ext cx="1083564" cy="13716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750">
                <a:latin typeface="Arial"/>
              </a:rPr>
              <a:t>4. </a:t>
            </a:r>
            <a:r>
              <a:rPr lang="ko" sz="700">
                <a:latin typeface="Batang"/>
                <a:ea typeface="Batang"/>
              </a:rPr>
              <a:t>부양 시험 후 시험체 확인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1243584" y="3813048"/>
            <a:ext cx="576072" cy="13258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ko" sz="750" dirty="0">
                <a:latin typeface="Arial"/>
                <a:ea typeface="Arial"/>
              </a:rPr>
              <a:t>1. </a:t>
            </a:r>
            <a:r>
              <a:rPr lang="ko" sz="700" dirty="0">
                <a:latin typeface="Batang"/>
                <a:ea typeface="Batang"/>
              </a:rPr>
              <a:t>시험체 확인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2491740" y="3808476"/>
            <a:ext cx="955548" cy="13716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ko" sz="750" dirty="0">
                <a:latin typeface="Arial"/>
                <a:ea typeface="Arial"/>
              </a:rPr>
              <a:t>2</a:t>
            </a:r>
            <a:r>
              <a:rPr lang="ko" sz="700" dirty="0">
                <a:latin typeface="Batang"/>
                <a:ea typeface="Batang"/>
              </a:rPr>
              <a:t>.부양시간측정 </a:t>
            </a:r>
            <a:r>
              <a:rPr lang="en-US" sz="750" dirty="0">
                <a:latin typeface="Arial"/>
              </a:rPr>
              <a:t>（4.1 s）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6012180" y="6323076"/>
            <a:ext cx="617220" cy="48463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128000"/>
              </a:lnSpc>
            </a:pPr>
            <a:r>
              <a:rPr lang="en-US" sz="450" b="1">
                <a:latin typeface="Arial"/>
              </a:rPr>
              <a:t>N </a:t>
            </a:r>
            <a:r>
              <a:rPr lang="ko" sz="450" b="1">
                <a:latin typeface="Arial"/>
                <a:ea typeface="Arial"/>
              </a:rPr>
              <a:t>: 35</a:t>
            </a:r>
            <a:r>
              <a:rPr lang="ko" sz="450" b="1">
                <a:latin typeface="Arial Unicode MS"/>
                <a:ea typeface="Arial Unicode MS"/>
              </a:rPr>
              <a:t>도</a:t>
            </a:r>
            <a:r>
              <a:rPr lang="ko" sz="450" b="1">
                <a:latin typeface="Arial"/>
                <a:ea typeface="Arial"/>
              </a:rPr>
              <a:t>6</a:t>
            </a:r>
            <a:r>
              <a:rPr lang="ko" sz="450" b="1">
                <a:latin typeface="Arial Unicode MS"/>
                <a:ea typeface="Arial Unicode MS"/>
              </a:rPr>
              <a:t>분</a:t>
            </a:r>
            <a:r>
              <a:rPr lang="en-US" sz="450" b="1">
                <a:latin typeface="Arial"/>
              </a:rPr>
              <a:t>28.6</a:t>
            </a:r>
            <a:r>
              <a:rPr lang="ko" sz="450" b="1">
                <a:latin typeface="Arial Unicode MS"/>
                <a:ea typeface="Arial Unicode MS"/>
              </a:rPr>
              <a:t>主</a:t>
            </a:r>
            <a:r>
              <a:rPr lang="ko" sz="450" b="1">
                <a:latin typeface="Arial"/>
                <a:ea typeface="Arial"/>
              </a:rPr>
              <a:t> </a:t>
            </a:r>
            <a:r>
              <a:rPr lang="en-US" sz="450" b="1">
                <a:latin typeface="Arial"/>
              </a:rPr>
              <a:t>E </a:t>
            </a:r>
            <a:r>
              <a:rPr lang="ko" sz="450" b="1">
                <a:latin typeface="Arial"/>
                <a:ea typeface="Arial"/>
              </a:rPr>
              <a:t>: 128</a:t>
            </a:r>
            <a:r>
              <a:rPr lang="ko" sz="450" b="1">
                <a:latin typeface="Arial Unicode MS"/>
                <a:ea typeface="Arial Unicode MS"/>
              </a:rPr>
              <a:t>드</a:t>
            </a:r>
            <a:r>
              <a:rPr lang="ko" sz="450" b="1">
                <a:latin typeface="Arial"/>
                <a:ea typeface="Arial"/>
              </a:rPr>
              <a:t>55</a:t>
            </a:r>
            <a:r>
              <a:rPr lang="ko" sz="450" b="1">
                <a:latin typeface="Arial Unicode MS"/>
                <a:ea typeface="Arial Unicode MS"/>
              </a:rPr>
              <a:t>분</a:t>
            </a:r>
            <a:r>
              <a:rPr lang="en-US" sz="450" b="1">
                <a:latin typeface="Arial"/>
              </a:rPr>
              <a:t>56.4</a:t>
            </a:r>
            <a:r>
              <a:rPr lang="ko" sz="450" b="1">
                <a:latin typeface="Arial Unicode MS"/>
                <a:ea typeface="Arial Unicode MS"/>
              </a:rPr>
              <a:t>초</a:t>
            </a:r>
            <a:r>
              <a:rPr lang="ko" sz="450" b="1">
                <a:latin typeface="Arial"/>
                <a:ea typeface="Arial"/>
              </a:rPr>
              <a:t> </a:t>
            </a:r>
            <a:r>
              <a:rPr lang="ko" sz="450" b="1">
                <a:latin typeface="Arial Unicode MS"/>
                <a:ea typeface="Arial Unicode MS"/>
              </a:rPr>
              <a:t>드분초</a:t>
            </a:r>
            <a:r>
              <a:rPr lang="ko" sz="450" b="1">
                <a:latin typeface="Arial"/>
                <a:ea typeface="Arial"/>
              </a:rPr>
              <a:t>—</a:t>
            </a:r>
            <a:r>
              <a:rPr lang="ko" sz="450" b="1">
                <a:latin typeface="Arial Unicode MS"/>
                <a:ea typeface="Arial Unicode MS"/>
              </a:rPr>
              <a:t>화표</a:t>
            </a:r>
            <a:r>
              <a:rPr lang="ko" sz="450" b="1">
                <a:latin typeface="Arial"/>
                <a:ea typeface="Arial"/>
              </a:rPr>
              <a:t>(</a:t>
            </a:r>
            <a:r>
              <a:rPr lang="ko" sz="450" b="1">
                <a:latin typeface="Arial Unicode MS"/>
                <a:ea typeface="Arial Unicode MS"/>
              </a:rPr>
              <a:t>드》</a:t>
            </a:r>
          </a:p>
          <a:p>
            <a:pPr indent="0" algn="ctr">
              <a:lnSpc>
                <a:spcPct val="128000"/>
              </a:lnSpc>
            </a:pPr>
            <a:r>
              <a:rPr lang="ko" sz="450" b="1">
                <a:latin typeface="Arial Unicode MS"/>
                <a:ea typeface="Arial Unicode MS"/>
              </a:rPr>
              <a:t>변환</a:t>
            </a:r>
            <a:r>
              <a:rPr lang="ko" sz="450" b="1">
                <a:latin typeface="Arial"/>
                <a:ea typeface="Arial"/>
              </a:rPr>
              <a:t> : </a:t>
            </a:r>
            <a:r>
              <a:rPr lang="en-US" sz="450" b="1">
                <a:solidFill>
                  <a:srgbClr val="90767B"/>
                </a:solidFill>
                <a:latin typeface="Arial"/>
              </a:rPr>
              <a:t>35.10794 </a:t>
            </a:r>
            <a:r>
              <a:rPr lang="ko" sz="450" b="1">
                <a:latin typeface="Arial Unicode MS"/>
                <a:ea typeface="Arial Unicode MS"/>
              </a:rPr>
              <a:t>변한</a:t>
            </a:r>
            <a:r>
              <a:rPr lang="ko" sz="450" b="1">
                <a:latin typeface="Arial"/>
                <a:ea typeface="Arial"/>
              </a:rPr>
              <a:t> : </a:t>
            </a:r>
            <a:r>
              <a:rPr lang="en-US" sz="450" b="1">
                <a:latin typeface="Arial"/>
              </a:rPr>
              <a:t>128.93232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4503420" y="7214616"/>
            <a:ext cx="173736" cy="1143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750">
                <a:latin typeface="Arial"/>
              </a:rPr>
              <a:t>AIS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4270248" y="8645652"/>
            <a:ext cx="461772" cy="7772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ko" sz="400" b="1" i="1">
                <a:latin typeface="Arial"/>
                <a:ea typeface="Arial"/>
              </a:rPr>
              <a:t>&lt; </a:t>
            </a:r>
            <a:r>
              <a:rPr lang="en-US" sz="400" b="1" i="1">
                <a:latin typeface="Arial"/>
              </a:rPr>
              <a:t>i</a:t>
            </a:r>
            <a:r>
              <a:rPr lang="en-US" sz="400" b="1">
                <a:latin typeface="Arial"/>
              </a:rPr>
              <a:t> 012-201^2067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4293108" y="8906256"/>
            <a:ext cx="425196" cy="48006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129000"/>
              </a:lnSpc>
            </a:pPr>
            <a:r>
              <a:rPr lang="en-US" sz="400" b="1">
                <a:latin typeface="Arial"/>
              </a:rPr>
              <a:t>AIS •SOS* N*meKWEA FERfW</a:t>
            </a:r>
          </a:p>
          <a:p>
            <a:pPr indent="0">
              <a:lnSpc>
                <a:spcPct val="86000"/>
              </a:lnSpc>
            </a:pPr>
            <a:r>
              <a:rPr lang="en-US" sz="400" b="1">
                <a:latin typeface="Arial"/>
              </a:rPr>
              <a:t>MO.(92250223B)</a:t>
            </a:r>
          </a:p>
          <a:p>
            <a:pPr indent="0">
              <a:lnSpc>
                <a:spcPct val="86000"/>
              </a:lnSpc>
            </a:pPr>
            <a:r>
              <a:rPr lang="en-US" sz="400" b="1">
                <a:latin typeface="Arial"/>
              </a:rPr>
              <a:t>Oaie4/2QZ2022</a:t>
            </a:r>
          </a:p>
          <a:p>
            <a:pPr indent="0">
              <a:lnSpc>
                <a:spcPct val="86000"/>
              </a:lnSpc>
            </a:pPr>
            <a:r>
              <a:rPr lang="en-US" sz="400" b="1">
                <a:latin typeface="Arial"/>
              </a:rPr>
              <a:t>Tunc 5M</a:t>
            </a:r>
            <a:r>
              <a:rPr lang="ko" sz="400">
                <a:latin typeface="Batang"/>
                <a:ea typeface="Batang"/>
              </a:rPr>
              <a:t>어</a:t>
            </a:r>
            <a:r>
              <a:rPr lang="en-US" sz="400" b="1">
                <a:latin typeface="Arial"/>
              </a:rPr>
              <a:t>UTC135JW9 7SN</a:t>
            </a:r>
            <a:r>
              <a:rPr lang="en-US" sz="400" b="1" u="sng">
                <a:latin typeface="Arial"/>
              </a:rPr>
              <a:t>.128.93236Q</a:t>
            </a:r>
            <a:r>
              <a:rPr lang="en-US" sz="400" b="1">
                <a:latin typeface="Arial"/>
              </a:rPr>
              <a:t>E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5367528" y="7214616"/>
            <a:ext cx="182880" cy="10972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750">
                <a:latin typeface="Arial"/>
              </a:rPr>
              <a:t>LTE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120640" y="8700516"/>
            <a:ext cx="640080" cy="8686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 algn="just"/>
            <a:r>
              <a:rPr lang="en-US" sz="450" b="1">
                <a:latin typeface="Arial"/>
              </a:rPr>
              <a:t>&lt;     012-2067-0425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5148072" y="8865108"/>
            <a:ext cx="717804" cy="49377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R="230700" indent="0">
              <a:lnSpc>
                <a:spcPct val="97000"/>
              </a:lnSpc>
            </a:pPr>
            <a:r>
              <a:rPr lang="en-US" sz="450" b="1">
                <a:latin typeface="Arial"/>
              </a:rPr>
              <a:t>LTE *SOS* </a:t>
            </a:r>
            <a:r>
              <a:rPr lang="en-US" sz="450" b="1">
                <a:solidFill>
                  <a:srgbClr val="6F7AA5"/>
                </a:solidFill>
                <a:latin typeface="Arial"/>
              </a:rPr>
              <a:t>SbtokinaSWp </a:t>
            </a:r>
            <a:r>
              <a:rPr lang="en-US" sz="450" b="1">
                <a:latin typeface="Arial"/>
              </a:rPr>
              <a:t>Name:BUSAN FERRY</a:t>
            </a:r>
          </a:p>
          <a:p>
            <a:pPr indent="0">
              <a:lnSpc>
                <a:spcPct val="97000"/>
              </a:lnSpc>
            </a:pPr>
            <a:r>
              <a:rPr lang="en-US" sz="450" b="1">
                <a:latin typeface="Arial"/>
              </a:rPr>
              <a:t>Date</a:t>
            </a:r>
            <a:r>
              <a:rPr lang="en-US" sz="450" b="1">
                <a:latin typeface="Arial Unicode MS"/>
              </a:rPr>
              <a:t>：</a:t>
            </a:r>
            <a:r>
              <a:rPr lang="en-US" sz="450" b="1" u="sng">
                <a:latin typeface="Arial"/>
              </a:rPr>
              <a:t>4/20/2022</a:t>
            </a:r>
          </a:p>
          <a:p>
            <a:pPr indent="0">
              <a:lnSpc>
                <a:spcPct val="90000"/>
              </a:lnSpc>
            </a:pPr>
            <a:r>
              <a:rPr lang="en-US" sz="450" b="1">
                <a:latin typeface="Arial Unicode MS"/>
              </a:rPr>
              <a:t>：</a:t>
            </a:r>
            <a:r>
              <a:rPr lang="en-US" sz="450" b="1">
                <a:latin typeface="Arial"/>
              </a:rPr>
              <a:t>3JQ</a:t>
            </a:r>
            <a:r>
              <a:rPr lang="en-US" sz="450" b="1">
                <a:latin typeface="Arial Unicode MS"/>
              </a:rPr>
              <a:t>：</a:t>
            </a:r>
            <a:r>
              <a:rPr lang="en-US" sz="450" b="1">
                <a:latin typeface="Arial"/>
              </a:rPr>
              <a:t>51(UTC).35JQ </a:t>
            </a:r>
            <a:r>
              <a:rPr lang="en-US" sz="450" b="1">
                <a:solidFill>
                  <a:srgbClr val="6F7AA5"/>
                </a:solidFill>
                <a:latin typeface="Arial"/>
              </a:rPr>
              <a:t>7944N.</a:t>
            </a:r>
            <a:r>
              <a:rPr lang="en-US" sz="450" b="1" u="sng">
                <a:solidFill>
                  <a:srgbClr val="6F7AA5"/>
                </a:solidFill>
                <a:latin typeface="Arial"/>
              </a:rPr>
              <a:t>128.932340</a:t>
            </a:r>
            <a:r>
              <a:rPr lang="en-US" sz="450" b="1">
                <a:solidFill>
                  <a:srgbClr val="6F7AA5"/>
                </a:solidFill>
                <a:latin typeface="Arial"/>
              </a:rPr>
              <a:t>E </a:t>
            </a:r>
            <a:r>
              <a:rPr lang="en-US" sz="450" b="1" baseline="-25000">
                <a:latin typeface="Arial"/>
              </a:rPr>
              <a:t>ct1</a:t>
            </a:r>
            <a:r>
              <a:rPr lang="en-US" sz="450" b="1">
                <a:latin typeface="Arial"/>
              </a:rPr>
              <a:t>.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6190488" y="7205472"/>
            <a:ext cx="288036" cy="13258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ko" sz="700">
                <a:latin typeface="Batang"/>
                <a:ea typeface="Batang"/>
              </a:rPr>
              <a:t>이리듐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5975604" y="8787384"/>
            <a:ext cx="694944" cy="71323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spcAft>
                <a:spcPts val="140"/>
              </a:spcAft>
            </a:pPr>
            <a:r>
              <a:rPr lang="ko" sz="1700">
                <a:solidFill>
                  <a:srgbClr val="31426B"/>
                </a:solidFill>
                <a:latin typeface="Batang"/>
                <a:ea typeface="Batang"/>
              </a:rPr>
              <a:t>선 </a:t>
            </a:r>
            <a:r>
              <a:rPr lang="ko" sz="1700">
                <a:latin typeface="Batang"/>
                <a:ea typeface="Batang"/>
              </a:rPr>
              <a:t>펜</a:t>
            </a:r>
          </a:p>
          <a:p>
            <a:pPr indent="0">
              <a:lnSpc>
                <a:spcPct val="144000"/>
              </a:lnSpc>
            </a:pPr>
            <a:r>
              <a:rPr lang="en-US" sz="450" b="1">
                <a:latin typeface="Arial"/>
              </a:rPr>
              <a:t>N </a:t>
            </a:r>
            <a:r>
              <a:rPr lang="ko" sz="450" b="1">
                <a:latin typeface="Arial"/>
                <a:ea typeface="Arial"/>
              </a:rPr>
              <a:t>: </a:t>
            </a:r>
            <a:r>
              <a:rPr lang="en-US" sz="450" b="1">
                <a:latin typeface="Arial"/>
              </a:rPr>
              <a:t>35</a:t>
            </a:r>
            <a:r>
              <a:rPr lang="ko" sz="450" b="1">
                <a:latin typeface="Arial Unicode MS"/>
                <a:ea typeface="Arial Unicode MS"/>
              </a:rPr>
              <a:t>드</a:t>
            </a:r>
            <a:r>
              <a:rPr lang="en-US" sz="450" b="1">
                <a:latin typeface="Arial"/>
              </a:rPr>
              <a:t>6</a:t>
            </a:r>
            <a:r>
              <a:rPr lang="ko" sz="450" b="1">
                <a:latin typeface="Arial Unicode MS"/>
                <a:ea typeface="Arial Unicode MS"/>
              </a:rPr>
              <a:t>분</a:t>
            </a:r>
            <a:r>
              <a:rPr lang="en-US" sz="450" b="1">
                <a:latin typeface="Arial"/>
              </a:rPr>
              <a:t>28.62i</a:t>
            </a:r>
          </a:p>
          <a:p>
            <a:pPr indent="0" algn="ctr">
              <a:lnSpc>
                <a:spcPct val="124000"/>
              </a:lnSpc>
            </a:pPr>
            <a:r>
              <a:rPr lang="en-US" sz="450" b="1">
                <a:latin typeface="Arial"/>
              </a:rPr>
              <a:t>E </a:t>
            </a:r>
            <a:r>
              <a:rPr lang="ko" sz="450" b="1">
                <a:latin typeface="Arial"/>
                <a:ea typeface="Arial"/>
              </a:rPr>
              <a:t>: 128</a:t>
            </a:r>
            <a:r>
              <a:rPr lang="ko" sz="450" b="1">
                <a:latin typeface="Arial Unicode MS"/>
                <a:ea typeface="Arial Unicode MS"/>
              </a:rPr>
              <a:t>드</a:t>
            </a:r>
            <a:r>
              <a:rPr lang="en-US" sz="450" b="1">
                <a:latin typeface="Arial"/>
              </a:rPr>
              <a:t>55g</a:t>
            </a:r>
            <a:r>
              <a:rPr lang="ko" sz="450" b="1">
                <a:latin typeface="Arial"/>
                <a:ea typeface="Arial"/>
              </a:rPr>
              <a:t>•</a:t>
            </a:r>
            <a:r>
              <a:rPr lang="ko" sz="450" b="1">
                <a:latin typeface="Arial Unicode MS"/>
                <a:ea typeface="Arial Unicode MS"/>
              </a:rPr>
              <a:t>的</a:t>
            </a:r>
            <a:r>
              <a:rPr lang="ko" sz="450" b="1">
                <a:latin typeface="Arial"/>
                <a:ea typeface="Arial"/>
              </a:rPr>
              <a:t>.43</a:t>
            </a:r>
            <a:r>
              <a:rPr lang="ko" sz="450" b="1">
                <a:latin typeface="Arial Unicode MS"/>
                <a:ea typeface="Arial Unicode MS"/>
              </a:rPr>
              <a:t>초</a:t>
            </a:r>
            <a:r>
              <a:rPr lang="ko" sz="450" b="1">
                <a:latin typeface="Arial"/>
                <a:ea typeface="Arial"/>
              </a:rPr>
              <a:t> </a:t>
            </a:r>
            <a:r>
              <a:rPr lang="en-US" sz="450" b="1">
                <a:latin typeface="Arial"/>
              </a:rPr>
              <a:t>•S* </a:t>
            </a:r>
            <a:r>
              <a:rPr lang="ko" sz="450" b="1">
                <a:latin typeface="Arial Unicode MS"/>
                <a:ea typeface="Arial Unicode MS"/>
              </a:rPr>
              <a:t>히표</a:t>
            </a:r>
            <a:r>
              <a:rPr lang="ko" sz="450" b="1">
                <a:latin typeface="Arial"/>
                <a:ea typeface="Arial"/>
              </a:rPr>
              <a:t>(</a:t>
            </a:r>
            <a:r>
              <a:rPr lang="ko" sz="450" b="1">
                <a:latin typeface="Arial Unicode MS"/>
                <a:ea typeface="Arial Unicode MS"/>
              </a:rPr>
              <a:t>드</a:t>
            </a:r>
            <a:r>
              <a:rPr lang="ko" sz="450" b="1">
                <a:latin typeface="Arial"/>
                <a:ea typeface="Arial"/>
              </a:rPr>
              <a:t> 1 </a:t>
            </a:r>
            <a:r>
              <a:rPr lang="ko" sz="450" b="1">
                <a:latin typeface="Arial Unicode MS"/>
                <a:ea typeface="Arial Unicode MS"/>
              </a:rPr>
              <a:t>변한</a:t>
            </a:r>
            <a:r>
              <a:rPr lang="ko" sz="450" b="1">
                <a:latin typeface="Arial"/>
                <a:ea typeface="Arial"/>
              </a:rPr>
              <a:t> : </a:t>
            </a:r>
            <a:r>
              <a:rPr lang="en-US" sz="450" b="1">
                <a:latin typeface="Arial"/>
              </a:rPr>
              <a:t>35.10795 </a:t>
            </a:r>
            <a:r>
              <a:rPr lang="ko" sz="450" b="1">
                <a:latin typeface="Arial Unicode MS"/>
                <a:ea typeface="Arial Unicode MS"/>
              </a:rPr>
              <a:t>변환</a:t>
            </a:r>
            <a:r>
              <a:rPr lang="ko" sz="450" b="1">
                <a:latin typeface="Arial"/>
                <a:ea typeface="Arial"/>
              </a:rPr>
              <a:t> : </a:t>
            </a:r>
            <a:r>
              <a:rPr lang="en-US" sz="450" b="1">
                <a:latin typeface="Arial"/>
              </a:rPr>
              <a:t>128.93234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5806440" y="10090404"/>
            <a:ext cx="946404" cy="24231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900"/>
              </a:lnSpc>
            </a:pPr>
            <a:r>
              <a:rPr lang="ko" sz="1000" dirty="0">
                <a:latin typeface="Batang"/>
                <a:ea typeface="Batang"/>
              </a:rPr>
              <a:t>"〕니</a:t>
            </a:r>
            <a:r>
              <a:rPr lang="en-US" sz="1100" cap="small" dirty="0" err="1">
                <a:solidFill>
                  <a:srgbClr val="5B6E40"/>
                </a:solidFill>
                <a:latin typeface="Arial"/>
              </a:rPr>
              <a:t>jso</a:t>
            </a:r>
            <a:r>
              <a:rPr lang="en-US" sz="1000" dirty="0">
                <a:solidFill>
                  <a:srgbClr val="5B6E40"/>
                </a:solidFill>
                <a:latin typeface="Batang"/>
              </a:rPr>
              <a:t> </a:t>
            </a:r>
            <a:r>
              <a:rPr lang="ko" sz="1000" dirty="0">
                <a:latin typeface="Batang"/>
                <a:ea typeface="Batang"/>
              </a:rPr>
              <a:t>八</a:t>
            </a:r>
            <a:r>
              <a:rPr lang="en-US" sz="1000" dirty="0">
                <a:latin typeface="Arial"/>
              </a:rPr>
              <a:t>/e</a:t>
            </a:r>
          </a:p>
          <a:p>
            <a:pPr indent="0" algn="r">
              <a:lnSpc>
                <a:spcPts val="900"/>
              </a:lnSpc>
            </a:pPr>
            <a:r>
              <a:rPr lang="ko" sz="500" dirty="0">
                <a:latin typeface="Batang"/>
                <a:ea typeface="Batang"/>
              </a:rPr>
              <a:t>（주） 아이플러스원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804672" y="6483096"/>
            <a:ext cx="288036" cy="42976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78300" indent="0">
              <a:lnSpc>
                <a:spcPct val="138000"/>
              </a:lnSpc>
            </a:pPr>
            <a:r>
              <a:rPr lang="en-US" sz="750">
                <a:latin typeface="Arial"/>
              </a:rPr>
              <a:t>1.</a:t>
            </a:r>
          </a:p>
          <a:p>
            <a:pPr indent="0" algn="ctr">
              <a:lnSpc>
                <a:spcPts val="1188"/>
              </a:lnSpc>
            </a:pPr>
            <a:r>
              <a:rPr lang="ko" sz="700">
                <a:latin typeface="Batang"/>
                <a:ea typeface="Batang"/>
              </a:rPr>
              <a:t>시험체 확인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804672" y="8348472"/>
            <a:ext cx="288036" cy="42976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65600" indent="0">
              <a:lnSpc>
                <a:spcPct val="138000"/>
              </a:lnSpc>
            </a:pPr>
            <a:r>
              <a:rPr lang="en-US" sz="750">
                <a:latin typeface="Arial"/>
              </a:rPr>
              <a:t>2.</a:t>
            </a:r>
          </a:p>
          <a:p>
            <a:pPr indent="0" algn="ctr">
              <a:lnSpc>
                <a:spcPts val="1188"/>
              </a:lnSpc>
            </a:pPr>
            <a:r>
              <a:rPr lang="ko" sz="700">
                <a:latin typeface="Batang"/>
                <a:ea typeface="Batang"/>
              </a:rPr>
              <a:t>시험체 침몰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1463040" y="6021324"/>
            <a:ext cx="173736" cy="1143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750">
                <a:latin typeface="Arial"/>
              </a:rPr>
              <a:t>AIS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308860" y="6012180"/>
            <a:ext cx="1083564" cy="13258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 algn="just"/>
            <a:r>
              <a:rPr lang="en-US" sz="750">
                <a:latin typeface="Arial"/>
              </a:rPr>
              <a:t>LTE         </a:t>
            </a:r>
            <a:r>
              <a:rPr lang="ko" sz="700">
                <a:latin typeface="Batang"/>
                <a:ea typeface="Batang"/>
              </a:rPr>
              <a:t>이리듐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1399032" y="8307324"/>
            <a:ext cx="685800" cy="13258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ko" sz="750">
                <a:latin typeface="Arial"/>
                <a:ea typeface="Arial"/>
              </a:rPr>
              <a:t>1. </a:t>
            </a:r>
            <a:r>
              <a:rPr lang="ko" sz="700">
                <a:latin typeface="Batang"/>
                <a:ea typeface="Batang"/>
              </a:rPr>
              <a:t>시험체 침몰 전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2688336" y="8307324"/>
            <a:ext cx="694944" cy="13258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ko" sz="750">
                <a:latin typeface="Arial"/>
                <a:ea typeface="Arial"/>
              </a:rPr>
              <a:t>2. </a:t>
            </a:r>
            <a:r>
              <a:rPr lang="ko" sz="700">
                <a:latin typeface="Batang"/>
                <a:ea typeface="Batang"/>
              </a:rPr>
              <a:t>시험체 침몰 중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1252728" y="8659368"/>
            <a:ext cx="978408" cy="79552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129100" indent="0">
              <a:spcAft>
                <a:spcPts val="280"/>
              </a:spcAft>
            </a:pPr>
            <a:r>
              <a:rPr lang="ko" sz="700">
                <a:solidFill>
                  <a:srgbClr val="31426B"/>
                </a:solidFill>
                <a:latin typeface="Batang"/>
                <a:ea typeface="Batang"/>
              </a:rPr>
              <a:t>隱</a:t>
            </a:r>
          </a:p>
          <a:p>
            <a:pPr indent="0"/>
            <a:r>
              <a:rPr lang="ko" sz="750">
                <a:latin typeface="Arial"/>
                <a:ea typeface="Arial"/>
              </a:rPr>
              <a:t>3</a:t>
            </a:r>
            <a:r>
              <a:rPr lang="ko" sz="700">
                <a:latin typeface="Batang"/>
                <a:ea typeface="Batang"/>
              </a:rPr>
              <a:t>.시험체상부부양완료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2491740" y="9317736"/>
            <a:ext cx="1088136" cy="26517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044"/>
              </a:lnSpc>
            </a:pPr>
            <a:r>
              <a:rPr lang="ko" sz="750">
                <a:latin typeface="Arial"/>
                <a:ea typeface="Arial"/>
              </a:rPr>
              <a:t>4. </a:t>
            </a:r>
            <a:r>
              <a:rPr lang="ko" sz="700">
                <a:latin typeface="Batang"/>
                <a:ea typeface="Batang"/>
              </a:rPr>
              <a:t>시험체 부양 후 수신 신호 시간 측정 </a:t>
            </a:r>
            <a:r>
              <a:rPr lang="en-US" sz="750">
                <a:latin typeface="Arial"/>
              </a:rPr>
              <a:t>（60s）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804672" y="5682996"/>
            <a:ext cx="2798064" cy="18745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800">
                <a:solidFill>
                  <a:srgbClr val="01395C"/>
                </a:solidFill>
                <a:latin typeface="Arial"/>
              </a:rPr>
              <a:t>Q </a:t>
            </a:r>
            <a:r>
              <a:rPr lang="ko" sz="850">
                <a:latin typeface="Batang"/>
                <a:ea typeface="Batang"/>
              </a:rPr>
              <a:t>사고통보 수신 </a:t>
            </a:r>
            <a:r>
              <a:rPr lang="ko" sz="800">
                <a:latin typeface="Arial"/>
                <a:ea typeface="Arial"/>
              </a:rPr>
              <a:t>(60</a:t>
            </a:r>
            <a:r>
              <a:rPr lang="ko" sz="850">
                <a:latin typeface="Batang"/>
                <a:ea typeface="Batang"/>
              </a:rPr>
              <a:t>초 이내) </a:t>
            </a:r>
            <a:r>
              <a:rPr lang="en-US" sz="900">
                <a:latin typeface="Arial"/>
              </a:rPr>
              <a:t>LTE, Iridium, AIS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3849624" y="5682996"/>
            <a:ext cx="1604772" cy="18745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ko" sz="2000" b="1">
                <a:solidFill>
                  <a:srgbClr val="01395C"/>
                </a:solidFill>
                <a:latin typeface="Arial"/>
                <a:ea typeface="Arial"/>
              </a:rPr>
              <a:t>0 </a:t>
            </a:r>
            <a:r>
              <a:rPr lang="ko" sz="850">
                <a:latin typeface="Batang"/>
                <a:ea typeface="Batang"/>
              </a:rPr>
              <a:t>침몰 통보 위치 정확도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804672" y="1636776"/>
            <a:ext cx="1563624" cy="18745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2000" b="1">
                <a:solidFill>
                  <a:srgbClr val="01395C"/>
                </a:solidFill>
                <a:latin typeface="Arial"/>
              </a:rPr>
              <a:t>O </a:t>
            </a:r>
            <a:r>
              <a:rPr lang="ko" sz="850">
                <a:latin typeface="Batang"/>
                <a:ea typeface="Batang"/>
              </a:rPr>
              <a:t>부양시험 </a:t>
            </a:r>
            <a:r>
              <a:rPr lang="ko" sz="800">
                <a:latin typeface="Arial"/>
                <a:ea typeface="Arial"/>
              </a:rPr>
              <a:t>（5</a:t>
            </a:r>
            <a:r>
              <a:rPr lang="ko" sz="850">
                <a:latin typeface="Batang"/>
                <a:ea typeface="Batang"/>
              </a:rPr>
              <a:t>초 이내）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3849624" y="1636776"/>
            <a:ext cx="2162556" cy="18745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ko" sz="2000" b="1">
                <a:solidFill>
                  <a:srgbClr val="01395C"/>
                </a:solidFill>
                <a:latin typeface="Arial"/>
                <a:ea typeface="Arial"/>
              </a:rPr>
              <a:t>0 </a:t>
            </a:r>
            <a:r>
              <a:rPr lang="ko" sz="850">
                <a:latin typeface="Batang"/>
                <a:ea typeface="Batang"/>
              </a:rPr>
              <a:t>전복 시험 （한계 경사각도 이내）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3913632" y="6144768"/>
            <a:ext cx="196596" cy="873252"/>
          </a:xfrm>
          <a:prstGeom prst="rect">
            <a:avLst/>
          </a:prstGeom>
          <a:solidFill>
            <a:srgbClr val="FFFFFF"/>
          </a:solidFill>
        </p:spPr>
        <p:txBody>
          <a:bodyPr vert="wordArtVertRtl" wrap="none" lIns="0" tIns="0" rIns="0" bIns="0">
            <a:noAutofit/>
          </a:bodyPr>
          <a:lstStyle/>
          <a:p>
            <a:pPr indent="0"/>
            <a:r>
              <a:rPr lang="en-US" sz="800">
                <a:latin typeface="BatangChe"/>
              </a:rPr>
              <a:t>1GPS</a:t>
            </a:r>
            <a:r>
              <a:rPr lang="ko" sz="1400">
                <a:latin typeface="Batang"/>
                <a:ea typeface="Batang"/>
              </a:rPr>
              <a:t>매원 </a:t>
            </a:r>
            <a:r>
              <a:rPr lang="en-US" sz="1400">
                <a:latin typeface="Batang"/>
              </a:rPr>
              <a:t>gg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3913632" y="8737092"/>
            <a:ext cx="196596" cy="566928"/>
          </a:xfrm>
          <a:prstGeom prst="rect">
            <a:avLst/>
          </a:prstGeom>
          <a:solidFill>
            <a:srgbClr val="FFFFFF"/>
          </a:solidFill>
        </p:spPr>
        <p:txBody>
          <a:bodyPr vert="wordArtVertRtl" wrap="none" lIns="0" tIns="0" rIns="0" bIns="0">
            <a:noAutofit/>
          </a:bodyPr>
          <a:lstStyle/>
          <a:p>
            <a:pPr indent="0"/>
            <a:r>
              <a:rPr lang="en-US" sz="3200">
                <a:latin typeface="Batang"/>
              </a:rPr>
              <a:t>is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777240" y="10104120"/>
            <a:ext cx="1024128" cy="16002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800">
                <a:latin typeface="Arial"/>
                <a:hlinkClick r:id="rId18"/>
              </a:rPr>
              <a:t>www.iplusone.co.kr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746</Words>
  <Application>Microsoft Office PowerPoint</Application>
  <PresentationFormat>사용자 지정</PresentationFormat>
  <Paragraphs>126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Arial Unicode MS</vt:lpstr>
      <vt:lpstr>Batang</vt:lpstr>
      <vt:lpstr>BatangChe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Kim JeongIl</cp:lastModifiedBy>
  <cp:revision>1</cp:revision>
  <dcterms:modified xsi:type="dcterms:W3CDTF">2024-02-28T01:40:32Z</dcterms:modified>
</cp:coreProperties>
</file>